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embeddings/Microsoft_Excel_____.xlsx" ContentType="application/vnd.openxmlformats-officedocument.spreadsheetml.sheet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77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75" r:id="rId51"/>
    <p:sldId id="576" r:id="rId52"/>
    <p:sldId id="578" r:id="rId53"/>
    <p:sldId id="541" r:id="rId54"/>
  </p:sldIdLst>
  <p:sldSz cx="10691813" cy="7559675"/>
  <p:notesSz cx="9926638" cy="6797675"/>
  <p:embeddedFontLst>
    <p:embeddedFont>
      <p:font typeface="KoPub돋움체 Bold" panose="00000800000000000000" pitchFamily="2" charset="-127"/>
      <p:bold r:id="rId57"/>
    </p:embeddedFont>
    <p:embeddedFont>
      <p:font typeface="PMingLiU-ExtB" panose="02020500000000000000" pitchFamily="18" charset="-120"/>
      <p:regular r:id="rId58"/>
    </p:embeddedFont>
    <p:embeddedFont>
      <p:font typeface="Pretendard ExtraBold" panose="02000903000000020004" pitchFamily="2" charset="-127"/>
      <p:bold r:id="rId59"/>
    </p:embeddedFont>
    <p:embeddedFont>
      <p:font typeface="나눔스퀘어 Bold" panose="020B0600000101010101" pitchFamily="50" charset="-127"/>
      <p:bold r:id="rId60"/>
    </p:embeddedFont>
    <p:embeddedFont>
      <p:font typeface="Pretendard Light" panose="02000403000000020004" pitchFamily="2" charset="-127"/>
      <p:regular r:id="rId61"/>
    </p:embeddedFont>
    <p:embeddedFont>
      <p:font typeface="한컴돋움" panose="02030600000101010101" pitchFamily="18" charset="2"/>
      <p:regular r:id="rId62"/>
    </p:embeddedFont>
    <p:embeddedFont>
      <p:font typeface="G마켓 산스 TTF Bold" panose="02000000000000000000" pitchFamily="2" charset="-127"/>
      <p:bold r:id="rId63"/>
    </p:embeddedFont>
    <p:embeddedFont>
      <p:font typeface="Pretendard Black" panose="02000A03000000020004" pitchFamily="2" charset="-127"/>
      <p:bold r:id="rId64"/>
    </p:embeddedFont>
    <p:embeddedFont>
      <p:font typeface="나눔스퀘어" panose="020B0600000101010101" pitchFamily="50" charset="-127"/>
      <p:regular r:id="rId65"/>
    </p:embeddedFont>
    <p:embeddedFont>
      <p:font typeface="KoPubWorld돋움체 Light" panose="00000300000000000000" pitchFamily="2" charset="-127"/>
      <p:regular r:id="rId66"/>
    </p:embeddedFont>
    <p:embeddedFont>
      <p:font typeface="강원교육튼튼" panose="02020603020101020101" pitchFamily="18" charset="-127"/>
      <p:regular r:id="rId67"/>
    </p:embeddedFont>
    <p:embeddedFont>
      <p:font typeface="Pretendard SemiBold" panose="02000703000000020004" pitchFamily="2" charset="-127"/>
      <p:bold r:id="rId68"/>
    </p:embeddedFont>
    <p:embeddedFont>
      <p:font typeface="G마켓 산스 TTF Light" panose="02000000000000000000" pitchFamily="2" charset="-127"/>
      <p:regular r:id="rId69"/>
    </p:embeddedFont>
    <p:embeddedFont>
      <p:font typeface="HY헤드라인M" panose="02030600000101010101" pitchFamily="18" charset="-127"/>
      <p:regular r:id="rId70"/>
    </p:embeddedFont>
    <p:embeddedFont>
      <p:font typeface="Pretendard Medium" panose="02000603000000020004" pitchFamily="2" charset="-127"/>
      <p:regular r:id="rId71"/>
    </p:embeddedFont>
    <p:embeddedFont>
      <p:font typeface="HY견고딕" panose="02030600000101010101" pitchFamily="18" charset="-127"/>
      <p:regular r:id="rId72"/>
    </p:embeddedFont>
    <p:embeddedFont>
      <p:font typeface="맑은 고딕" panose="020B0503020000020004" pitchFamily="50" charset="-127"/>
      <p:regular r:id="rId73"/>
      <p:bold r:id="rId74"/>
    </p:embeddedFont>
    <p:embeddedFont>
      <p:font typeface="KoPubWorld돋움체 Bold" panose="00000800000000000000" pitchFamily="2" charset="-127"/>
      <p:bold r:id="rId75"/>
    </p:embeddedFont>
    <p:embeddedFont>
      <p:font typeface="Pretendard" panose="02000503000000020004" pitchFamily="2" charset="-127"/>
      <p:regular r:id="rId76"/>
      <p:bold r:id="rId77"/>
    </p:embeddedFont>
    <p:embeddedFont>
      <p:font typeface="KOHI배움" panose="00000500000000000000" pitchFamily="2" charset="-127"/>
      <p:regular r:id="rId78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B0F0"/>
    <a:srgbClr val="36C1F3"/>
    <a:srgbClr val="FFFFFF"/>
    <a:srgbClr val="00B050"/>
    <a:srgbClr val="F8FAFD"/>
    <a:srgbClr val="FF962D"/>
    <a:srgbClr val="F0F0F0"/>
    <a:srgbClr val="01C4D9"/>
    <a:srgbClr val="FDE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67" autoAdjust="0"/>
    <p:restoredTop sz="95394" autoAdjust="0"/>
  </p:normalViewPr>
  <p:slideViewPr>
    <p:cSldViewPr>
      <p:cViewPr varScale="1">
        <p:scale>
          <a:sx n="104" d="100"/>
          <a:sy n="104" d="100"/>
        </p:scale>
        <p:origin x="702" y="120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74" Type="http://schemas.openxmlformats.org/officeDocument/2006/relationships/font" Target="fonts/font18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6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font" Target="fonts/font22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6" Type="http://schemas.openxmlformats.org/officeDocument/2006/relationships/font" Target="fonts/font20.fntdata"/><Relationship Id="rId7" Type="http://schemas.openxmlformats.org/officeDocument/2006/relationships/slide" Target="slides/slide6.xml"/><Relationship Id="rId71" Type="http://schemas.openxmlformats.org/officeDocument/2006/relationships/font" Target="fonts/font1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5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5&#50900;\&#48512;&#49436;&#48324;%20&#51228;&#52636;&#51088;&#47308;\&#51652;&#47308;&#49688;&#51061;,%20&#51652;&#47308;&#51064;&#50896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5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5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예산액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307-4592-8618-BD2C4BA84E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Sheet1!$B$3:$B$8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Sheet1!$C$3:$C$8</c:f>
              <c:numCache>
                <c:formatCode>_(* #,##0_);_(* \(#,##0\);_(* "-"_);_(@_)</c:formatCode>
                <c:ptCount val="6"/>
                <c:pt idx="0">
                  <c:v>52456</c:v>
                </c:pt>
                <c:pt idx="1">
                  <c:v>60223</c:v>
                </c:pt>
                <c:pt idx="2">
                  <c:v>51895</c:v>
                </c:pt>
                <c:pt idx="3">
                  <c:v>58576</c:v>
                </c:pt>
                <c:pt idx="4">
                  <c:v>76397</c:v>
                </c:pt>
                <c:pt idx="5">
                  <c:v>57824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07-4592-8618-BD2C4BA84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02256"/>
        <c:axId val="57403504"/>
      </c:lineChart>
      <c:catAx>
        <c:axId val="574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endParaRPr lang="ko-KR"/>
          </a:p>
        </c:txPr>
        <c:crossAx val="57403504"/>
        <c:crosses val="autoZero"/>
        <c:auto val="1"/>
        <c:lblAlgn val="ctr"/>
        <c:lblOffset val="100"/>
        <c:noMultiLvlLbl val="0"/>
      </c:catAx>
      <c:valAx>
        <c:axId val="574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endParaRPr lang="ko-KR"/>
          </a:p>
        </c:txPr>
        <c:crossAx val="5740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6CE-429E-BB41-0C2E103BF5F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6CE-429E-BB41-0C2E103BF5F2}"/>
                </c:ext>
              </c:extLst>
            </c:dLbl>
            <c:dLbl>
              <c:idx val="2"/>
              <c:layout>
                <c:manualLayout>
                  <c:x val="-1.1111111111111112E-2"/>
                  <c:y val="6.0185185185185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6CE-429E-BB41-0C2E103BF5F2}"/>
                </c:ext>
              </c:extLst>
            </c:dLbl>
            <c:dLbl>
              <c:idx val="4"/>
              <c:layout>
                <c:manualLayout>
                  <c:x val="-3.8888888888888994E-2"/>
                  <c:y val="-6.0185185185185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6CE-429E-BB41-0C2E103BF5F2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6CE-429E-BB41-0C2E103BF5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Sheet1!$C$17:$C$22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 3월</c:v>
                </c:pt>
              </c:strCache>
            </c:strRef>
          </c:cat>
          <c:val>
            <c:numRef>
              <c:f>Sheet1!$D$17:$D$22</c:f>
              <c:numCache>
                <c:formatCode>0%</c:formatCode>
                <c:ptCount val="6"/>
                <c:pt idx="0">
                  <c:v>2.834450463685612</c:v>
                </c:pt>
                <c:pt idx="1">
                  <c:v>7.8288879770209272</c:v>
                </c:pt>
                <c:pt idx="2">
                  <c:v>1.9237675663618112</c:v>
                </c:pt>
                <c:pt idx="3">
                  <c:v>1.6332065339002013</c:v>
                </c:pt>
                <c:pt idx="4">
                  <c:v>4.5026134473746735</c:v>
                </c:pt>
                <c:pt idx="5">
                  <c:v>4.6601445663010965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CE-429E-BB41-0C2E103BF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94335"/>
        <c:axId val="458600575"/>
      </c:lineChart>
      <c:catAx>
        <c:axId val="4585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600575"/>
        <c:crosses val="autoZero"/>
        <c:auto val="1"/>
        <c:lblAlgn val="ctr"/>
        <c:lblOffset val="100"/>
        <c:noMultiLvlLbl val="0"/>
      </c:catAx>
      <c:valAx>
        <c:axId val="45860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5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333333333333333E-2"/>
                  <c:y val="0.11574074074074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6E3-40DA-8653-31FE5C986723}"/>
                </c:ext>
              </c:extLst>
            </c:dLbl>
            <c:dLbl>
              <c:idx val="1"/>
              <c:layout>
                <c:manualLayout>
                  <c:x val="2.7777777777777779E-3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6E3-40DA-8653-31FE5C98672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66E3-40DA-8653-31FE5C986723}"/>
                </c:ext>
              </c:extLst>
            </c:dLbl>
            <c:dLbl>
              <c:idx val="4"/>
              <c:layout>
                <c:manualLayout>
                  <c:x val="8.3333333333332309E-3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6E3-40DA-8653-31FE5C986723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6E3-40DA-8653-31FE5C986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Sheet1!$B$14:$B$19</c:f>
              <c:strCache>
                <c:ptCount val="6"/>
                <c:pt idx="0">
                  <c:v>2019.04.</c:v>
                </c:pt>
                <c:pt idx="1">
                  <c:v>2020.04.</c:v>
                </c:pt>
                <c:pt idx="2">
                  <c:v>2021.04.</c:v>
                </c:pt>
                <c:pt idx="3">
                  <c:v>2022.04.</c:v>
                </c:pt>
                <c:pt idx="4">
                  <c:v>2023.04.</c:v>
                </c:pt>
                <c:pt idx="5">
                  <c:v>2024.04.</c:v>
                </c:pt>
              </c:strCache>
            </c:strRef>
          </c:cat>
          <c:val>
            <c:numRef>
              <c:f>Sheet1!$C$14:$C$19</c:f>
              <c:numCache>
                <c:formatCode>#,##0</c:formatCode>
                <c:ptCount val="6"/>
                <c:pt idx="0">
                  <c:v>-1198</c:v>
                </c:pt>
                <c:pt idx="1">
                  <c:v>-2481</c:v>
                </c:pt>
                <c:pt idx="2">
                  <c:v>659</c:v>
                </c:pt>
                <c:pt idx="3">
                  <c:v>8490</c:v>
                </c:pt>
                <c:pt idx="4">
                  <c:v>-4356</c:v>
                </c:pt>
                <c:pt idx="5">
                  <c:v>-3119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E3-40DA-8653-31FE5C986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184752"/>
        <c:axId val="526200976"/>
      </c:lineChart>
      <c:catAx>
        <c:axId val="52618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26200976"/>
        <c:crosses val="autoZero"/>
        <c:auto val="1"/>
        <c:lblAlgn val="ctr"/>
        <c:lblOffset val="100"/>
        <c:noMultiLvlLbl val="0"/>
      </c:catAx>
      <c:valAx>
        <c:axId val="5262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2618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진료인원!$L$15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87D-4023-9E76-3E0FF7731CEC}"/>
                </c:ext>
              </c:extLst>
            </c:dLbl>
            <c:dLbl>
              <c:idx val="1"/>
              <c:layout>
                <c:manualLayout>
                  <c:x val="-3.1041264439354101E-2"/>
                  <c:y val="-5.9766346527159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BFA-4D8B-B918-757B08B8E105}"/>
                </c:ext>
              </c:extLst>
            </c:dLbl>
            <c:dLbl>
              <c:idx val="4"/>
              <c:layout>
                <c:manualLayout>
                  <c:x val="-3.3863197570204472E-2"/>
                  <c:y val="5.97663465271594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BFA-4D8B-B918-757B08B8E105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DD48225E-D3F3-42CB-B3B5-8728DBA16849}" type="VALUE">
                      <a:rPr lang="en-US" altLang="ko-KR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87D-4023-9E76-3E0FF7731C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진료인원!$K$16:$K$21</c:f>
              <c:strCache>
                <c:ptCount val="6"/>
                <c:pt idx="0">
                  <c:v>2019.04.</c:v>
                </c:pt>
                <c:pt idx="1">
                  <c:v>2020.04.</c:v>
                </c:pt>
                <c:pt idx="2">
                  <c:v>2021.04.</c:v>
                </c:pt>
                <c:pt idx="3">
                  <c:v>2022.04.</c:v>
                </c:pt>
                <c:pt idx="4">
                  <c:v>2023.04.</c:v>
                </c:pt>
                <c:pt idx="5">
                  <c:v>2024.04.</c:v>
                </c:pt>
              </c:strCache>
            </c:strRef>
          </c:cat>
          <c:val>
            <c:numRef>
              <c:f>진료인원!$L$16:$L$21</c:f>
              <c:numCache>
                <c:formatCode>_(* #,##0_);_(* \(#,##0\);_(* "-"_);_(@_)</c:formatCode>
                <c:ptCount val="6"/>
                <c:pt idx="0">
                  <c:v>89935</c:v>
                </c:pt>
                <c:pt idx="1">
                  <c:v>52086</c:v>
                </c:pt>
                <c:pt idx="2">
                  <c:v>47391</c:v>
                </c:pt>
                <c:pt idx="3">
                  <c:v>95726</c:v>
                </c:pt>
                <c:pt idx="4">
                  <c:v>61294</c:v>
                </c:pt>
                <c:pt idx="5">
                  <c:v>64163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A-4D8B-B918-757B08B8E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77.1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1.9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0.77096747901214446</c:v>
                </c:pt>
                <c:pt idx="1">
                  <c:v>5.4446165131632571E-2</c:v>
                </c:pt>
                <c:pt idx="2">
                  <c:v>5.2979052897546659E-3</c:v>
                </c:pt>
                <c:pt idx="3">
                  <c:v>5.0370853370282825E-2</c:v>
                </c:pt>
                <c:pt idx="4">
                  <c:v>2.5022414214687424E-2</c:v>
                </c:pt>
                <c:pt idx="5">
                  <c:v>1.9153965278343794E-2</c:v>
                </c:pt>
                <c:pt idx="6">
                  <c:v>4.0834623848724425E-2</c:v>
                </c:pt>
                <c:pt idx="7">
                  <c:v>3.3906593854429866E-2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74.8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8.5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0.74772702377040201</c:v>
                </c:pt>
                <c:pt idx="1">
                  <c:v>8.5179099572790004E-2</c:v>
                </c:pt>
                <c:pt idx="2">
                  <c:v>5.9590316573556795E-3</c:v>
                </c:pt>
                <c:pt idx="3">
                  <c:v>5.1550005477051158E-2</c:v>
                </c:pt>
                <c:pt idx="4">
                  <c:v>3.1043925950268374E-2</c:v>
                </c:pt>
                <c:pt idx="5">
                  <c:v>3.3475736663380433E-2</c:v>
                </c:pt>
                <c:pt idx="6">
                  <c:v>2.2872165626026945E-2</c:v>
                </c:pt>
                <c:pt idx="7">
                  <c:v>2.219301128272538E-2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진료수익!$L$15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/>
              <c:tx>
                <c:rich>
                  <a:bodyPr/>
                  <a:lstStyle/>
                  <a:p>
                    <a:fld id="{3745EEE5-73BC-483A-A2D7-96A682A1D1F0}" type="VALUE">
                      <a:rPr lang="en-US" altLang="ko-KR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AE7-47B3-8A4E-C6E37235D405}"/>
                </c:ext>
              </c:extLst>
            </c:dLbl>
            <c:dLbl>
              <c:idx val="4"/>
              <c:layout>
                <c:manualLayout>
                  <c:x val="-2.8341192249242858E-3"/>
                  <c:y val="2.7299393523552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AE7-47B3-8A4E-C6E37235D405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D5066098-6079-410E-96B3-44399B1D8FA0}" type="VALUE">
                      <a:rPr lang="en-US" altLang="ko-KR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AE7-47B3-8A4E-C6E37235D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진료수익!$K$16:$K$21</c:f>
              <c:strCache>
                <c:ptCount val="6"/>
                <c:pt idx="0">
                  <c:v>2019.04.</c:v>
                </c:pt>
                <c:pt idx="1">
                  <c:v>2020.04.</c:v>
                </c:pt>
                <c:pt idx="2">
                  <c:v>2021.04.</c:v>
                </c:pt>
                <c:pt idx="3">
                  <c:v>2022.04.</c:v>
                </c:pt>
                <c:pt idx="4">
                  <c:v>2023.04.</c:v>
                </c:pt>
                <c:pt idx="5">
                  <c:v>2024.04.</c:v>
                </c:pt>
              </c:strCache>
            </c:strRef>
          </c:cat>
          <c:val>
            <c:numRef>
              <c:f>진료수익!$L$16:$L$21</c:f>
              <c:numCache>
                <c:formatCode>_(* #,##0_);_(* \(#,##0\);_(* "-"_);_(@_)</c:formatCode>
                <c:ptCount val="6"/>
                <c:pt idx="0">
                  <c:v>9701</c:v>
                </c:pt>
                <c:pt idx="1">
                  <c:v>6384</c:v>
                </c:pt>
                <c:pt idx="2">
                  <c:v>4792</c:v>
                </c:pt>
                <c:pt idx="3">
                  <c:v>9537</c:v>
                </c:pt>
                <c:pt idx="4">
                  <c:v>7265</c:v>
                </c:pt>
                <c:pt idx="5">
                  <c:v>8466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7-47B3-8A4E-C6E37235D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1315040315774E-6"/>
          <c:y val="1.2904782273098082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1.0965173572653818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56.7%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3.3333333333333333E-2</c:v>
                </c:pt>
                <c:pt idx="1">
                  <c:v>0.56666666666666665</c:v>
                </c:pt>
                <c:pt idx="2">
                  <c:v>0.3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0.06308</cdr:x>
      <cdr:y>0.76852</cdr:y>
    </cdr:from>
    <cdr:to>
      <cdr:x>0.20194</cdr:x>
      <cdr:y>0.83239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5302" y="3465860"/>
          <a:ext cx="8041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0.55225</cdr:x>
      <cdr:y>0.32589</cdr:y>
    </cdr:from>
    <cdr:to>
      <cdr:x>0.72633</cdr:x>
      <cdr:y>0.38975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98136" y="1469681"/>
          <a:ext cx="1008108" cy="2879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30.0%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0.80274</cdr:x>
      <cdr:y>0.65645</cdr:y>
    </cdr:from>
    <cdr:to>
      <cdr:x>0.96983</cdr:x>
      <cdr:y>0.73628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48698" y="2960443"/>
          <a:ext cx="967628" cy="360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C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10.0</a:t>
          </a:r>
          <a:r>
            <a:rPr lang="en-US" altLang="ko-KR" sz="1100" dirty="0" smtClean="0">
              <a:solidFill>
                <a:srgbClr val="FFC000"/>
              </a:solidFill>
            </a:rPr>
            <a:t>%</a:t>
          </a:r>
          <a:endParaRPr lang="ko-KR" altLang="en-US" sz="11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8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318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728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927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2024.05.17.(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금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27658"/>
              </p:ext>
            </p:extLst>
          </p:nvPr>
        </p:nvGraphicFramePr>
        <p:xfrm>
          <a:off x="5939134" y="6440762"/>
          <a:ext cx="2503116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11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공공병원 경영혁신 지원사업 이행점검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75732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472276"/>
              </p:ext>
            </p:extLst>
          </p:nvPr>
        </p:nvGraphicFramePr>
        <p:xfrm>
          <a:off x="5951198" y="6711210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진료의뢰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회송 시범사업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303947"/>
              </p:ext>
            </p:extLst>
          </p:nvPr>
        </p:nvGraphicFramePr>
        <p:xfrm>
          <a:off x="308064" y="2211505"/>
          <a:ext cx="4693666" cy="4951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·05·02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</a:t>
                      </a:r>
                      <a:r>
                        <a:rPr lang="en-US" altLang="ko-KR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“A”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50669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237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2024.04.30.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76,233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24,313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31.9%)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76,233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(24,165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(26,769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(26,804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(25,815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(20,833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(36,601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/>
          <p:cNvSpPr/>
          <p:nvPr/>
        </p:nvSpPr>
        <p:spPr>
          <a:xfrm>
            <a:off x="161330" y="6777077"/>
            <a:ext cx="4859844" cy="4591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2024.04.30.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:9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20223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45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027784" cy="2251386"/>
            <a:chOff x="800410" y="603803"/>
            <a:chExt cx="6865635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203585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(2024.04.30.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547439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39,777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7,063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44,874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1,951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11,716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16,422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72080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72,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164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178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609540"/>
              </p:ext>
            </p:extLst>
          </p:nvPr>
        </p:nvGraphicFramePr>
        <p:xfrm>
          <a:off x="5892118" y="1542112"/>
          <a:ext cx="4158208" cy="24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854006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466%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136506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3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45,417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12,735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37,393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36,129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22,792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8,024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269740" y="1241360"/>
            <a:ext cx="243620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(2024.03.31.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40" name="차트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000630"/>
              </p:ext>
            </p:extLst>
          </p:nvPr>
        </p:nvGraphicFramePr>
        <p:xfrm>
          <a:off x="5867696" y="180134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0750"/>
              </p:ext>
            </p:extLst>
          </p:nvPr>
        </p:nvGraphicFramePr>
        <p:xfrm>
          <a:off x="331980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3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3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3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7,540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6,378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9,542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18,449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5,701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7,526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6,842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5,553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6,960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4,864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5,625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6,387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11,489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837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1,901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8,738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8,859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8,883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9,959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10,057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10,645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5,579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7,361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6,892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7,355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1,010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1,069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1,577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1,599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1,750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1,198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2,481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659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8,490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4,356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3,119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978799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3,119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감소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상승으로 인하여 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1,907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2024.03. 31.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010217"/>
              </p:ext>
            </p:extLst>
          </p:nvPr>
        </p:nvGraphicFramePr>
        <p:xfrm>
          <a:off x="5795814" y="16931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616959"/>
              </p:ext>
            </p:extLst>
          </p:nvPr>
        </p:nvGraphicFramePr>
        <p:xfrm>
          <a:off x="5570209" y="4905269"/>
          <a:ext cx="4743312" cy="237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64,163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25,772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71.3%)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11,833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12,690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1,271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감소요인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홍보부족에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-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관내 사망자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2024.04.30.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816856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89,935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52,086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47,391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95,726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61,294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64,163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25,772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71.3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24,102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11,884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4,900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6,143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8,788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12,269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11,833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50.9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58,335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38,610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37,560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85,891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46,585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45,645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12,690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7,382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1,497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4,822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3,536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5,775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6,111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1,271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82.8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146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119.0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7674" y="493196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F0"/>
                </a:solidFill>
              </a:rPr>
              <a:t>재택치료환자증가</a:t>
            </a:r>
            <a:endParaRPr lang="ko-KR" altLang="en-US" sz="800" dirty="0">
              <a:solidFill>
                <a:srgbClr val="00B0F0"/>
              </a:solidFill>
            </a:endParaRPr>
          </a:p>
        </p:txBody>
      </p:sp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576621"/>
              </p:ext>
            </p:extLst>
          </p:nvPr>
        </p:nvGraphicFramePr>
        <p:xfrm>
          <a:off x="567009" y="4771893"/>
          <a:ext cx="4500461" cy="254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/>
          </p:nvPr>
        </p:nvGraphicFramePr>
        <p:xfrm>
          <a:off x="326186" y="1594883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5761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126653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24.4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23.4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57,914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55,373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2,541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12,269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8,788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3,481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9,459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6,617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2,842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110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95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171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45,645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46,585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940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34,130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34,794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664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1,013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1,044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1,118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1,528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1,417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2,353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2,224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3,888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4,213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325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3115284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271530" y="1239614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(2024. 4. 30.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706820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716738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110667"/>
              </p:ext>
            </p:extLst>
          </p:nvPr>
        </p:nvGraphicFramePr>
        <p:xfrm>
          <a:off x="5795393" y="5351014"/>
          <a:ext cx="457023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6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57,914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진료 인원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4.6%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2,541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500" b="0" spc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5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 </a:t>
                      </a:r>
                      <a:r>
                        <a:rPr lang="ko-KR" altLang="en-US" sz="1300" b="0" spc="0" dirty="0" err="1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증가 </a:t>
                      </a:r>
                      <a:r>
                        <a:rPr lang="en-US" altLang="ko-KR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남원시 관내 지역</a:t>
                      </a: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40" y="3853722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300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13" name="차트 12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85335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0" name="차트 49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2" y="264408"/>
            <a:ext cx="7690728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900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rgbClr val="FF9429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Pretendard ExtraBold" panose="02000903000000020004" pitchFamily="2" charset="-127"/>
                </a:rPr>
                <a:t>2-4</a:t>
              </a:r>
              <a:endParaRPr lang="ko-KR" altLang="en-US" sz="3300" dirty="0">
                <a:solidFill>
                  <a:srgbClr val="FF9429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23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94865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8,466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1,235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87.3%)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1,336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22275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4</a:t>
                      </a:r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40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4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(A-B)</a:t>
                      </a:r>
                      <a:endParaRPr lang="ko-KR" altLang="en-US" sz="14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회복률</a:t>
                      </a:r>
                      <a:endParaRPr lang="en-US" altLang="ko-KR" sz="14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(A/B)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9,701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6,384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4,792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9,537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7,265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8,466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1,235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87.3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5,195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3,521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1,222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2,089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2,720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3,859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1,336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3,418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2,371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2,829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6,631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3,482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101.9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278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509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101.0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584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539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105.5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2024.04. 30.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7" name="차트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212382"/>
              </p:ext>
            </p:extLst>
          </p:nvPr>
        </p:nvGraphicFramePr>
        <p:xfrm>
          <a:off x="432748" y="5015785"/>
          <a:ext cx="4481110" cy="232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810255"/>
              </p:ext>
            </p:extLst>
          </p:nvPr>
        </p:nvGraphicFramePr>
        <p:xfrm>
          <a:off x="4625826" y="2905768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05264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17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9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721796"/>
              </p:ext>
            </p:extLst>
          </p:nvPr>
        </p:nvGraphicFramePr>
        <p:xfrm>
          <a:off x="331978" y="1535954"/>
          <a:ext cx="10000241" cy="5537393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192.0%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12,188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4,480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94.3%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 사업비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730197"/>
              </p:ext>
            </p:extLst>
          </p:nvPr>
        </p:nvGraphicFramePr>
        <p:xfrm>
          <a:off x="331980" y="1594057"/>
          <a:ext cx="10067566" cy="5478906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공사업체 계약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공사착공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102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12,269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21.7%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3,481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3,432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25.0%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 간담회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교육실시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-15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예방적항생제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36.2%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193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47.0%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 90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615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29.9%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신규음식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도입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spc="-15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닭강정</a:t>
                      </a:r>
                      <a:r>
                        <a:rPr lang="en-US" altLang="ko-KR" sz="11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동그랑땡</a:t>
                      </a:r>
                      <a:r>
                        <a:rPr lang="en-US" altLang="ko-KR" sz="1100" spc="-15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-15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741618"/>
              </p:ext>
            </p:extLst>
          </p:nvPr>
        </p:nvGraphicFramePr>
        <p:xfrm>
          <a:off x="331980" y="1501141"/>
          <a:ext cx="9981926" cy="542907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68.3%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심폐소생술 훈련</a:t>
                      </a:r>
                      <a:r>
                        <a:rPr lang="en-US" altLang="ko-KR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낙상예방</a:t>
                      </a: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</a:t>
                      </a:r>
                      <a:endParaRPr lang="en-US" altLang="ko-KR" sz="1100" kern="0" spc="-15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-15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등</a:t>
                      </a:r>
                      <a:endParaRPr lang="ko-KR" altLang="en-US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돌봄프로그램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요법프로그램 등</a:t>
                      </a:r>
                      <a:endParaRPr lang="ko-KR" altLang="en-US" sz="11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병원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치료계획 설명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올바른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 시행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여부 평가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25.7%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직원 역량강화 교육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부서별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지표결과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보고 미흡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9,907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1,588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대표협의체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329487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(98.4%)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(’24.05.09.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921231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6,389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180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3%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824818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24.04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23.04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24.04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23.04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6,389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6,209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740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3,644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3,272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1,648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1,841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1,097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1,096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20948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648630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236554"/>
              </p:ext>
            </p:extLst>
          </p:nvPr>
        </p:nvGraphicFramePr>
        <p:xfrm>
          <a:off x="2905698" y="4284093"/>
          <a:ext cx="7308000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  <a:gridCol w="1094400">
                  <a:extLst>
                    <a:ext uri="{9D8B030D-6E8A-4147-A177-3AD203B41FA5}">
                      <a16:colId xmlns:a16="http://schemas.microsoft.com/office/drawing/2014/main" val="2885799524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17,975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3,890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5,930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4,253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3,902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17,642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5,833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4,167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3,825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333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77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98.4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98.0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695795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288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(192.0%)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061588"/>
              </p:ext>
            </p:extLst>
          </p:nvPr>
        </p:nvGraphicFramePr>
        <p:xfrm>
          <a:off x="2970560" y="4427909"/>
          <a:ext cx="7271959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74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108937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108937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108937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1108937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  <a:gridCol w="1108937">
                  <a:extLst>
                    <a:ext uri="{9D8B030D-6E8A-4147-A177-3AD203B41FA5}">
                      <a16:colId xmlns:a16="http://schemas.microsoft.com/office/drawing/2014/main" val="131619938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384797"/>
              </p:ext>
            </p:extLst>
          </p:nvPr>
        </p:nvGraphicFramePr>
        <p:xfrm>
          <a:off x="331980" y="1725511"/>
          <a:ext cx="9982479" cy="542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99.7%(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99.7%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혈액관리점검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외래채혈실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협조요청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검사결과 정확성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임상병리사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역량강화교육 참여로 전문성 증대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400666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12,188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(26.7%)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309962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12,188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5,180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17.4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3,529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429356"/>
              </p:ext>
            </p:extLst>
          </p:nvPr>
        </p:nvGraphicFramePr>
        <p:xfrm>
          <a:off x="331980" y="1725513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4,480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(94.3%)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※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「공공병원 경영혁신 지원사업」 평가결과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“A”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획득에 따른 보조금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(2,500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2024.05.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※  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취약지 응급실 운영기관 지원사업 보조금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(280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2024.05.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공모사업 참여 등을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보조금 확보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이행도 실행으로 인센티브 지원금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(1,410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4C57B9B9-E5F2-951A-293E-BC9A8A68F4F0}"/>
              </a:ext>
            </a:extLst>
          </p:cNvPr>
          <p:cNvSpPr/>
          <p:nvPr/>
        </p:nvSpPr>
        <p:spPr>
          <a:xfrm>
            <a:off x="3689722" y="1184631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542407"/>
              </p:ext>
            </p:extLst>
          </p:nvPr>
        </p:nvGraphicFramePr>
        <p:xfrm>
          <a:off x="2969642" y="3875821"/>
          <a:ext cx="712787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8900"/>
              </p:ext>
            </p:extLst>
          </p:nvPr>
        </p:nvGraphicFramePr>
        <p:xfrm>
          <a:off x="331981" y="1691605"/>
          <a:ext cx="9982478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73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60499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43245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(60.0%)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홈페이지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전담직원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배치를 통한 관리체계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매월 모니터링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유관기관 직접 방문을 통한 홍보활동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965484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84773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사업 선정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2024.05.01.~2024.12.31.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하반기 공모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개분야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모집기간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2024.07.01.~2024.12.31.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31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113533"/>
              </p:ext>
            </p:extLst>
          </p:nvPr>
        </p:nvGraphicFramePr>
        <p:xfrm>
          <a:off x="331980" y="1725511"/>
          <a:ext cx="9982479" cy="5302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설비 시설 및 위험 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 보상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 설비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자체점검 실시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본관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흡연부스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지붕 부식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고사목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미관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저해목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제거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주방 콘센트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콘테이너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창고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지붕 부식 등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743308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51161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283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(27.1%)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283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(’24.04.30.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448395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102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39853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875669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내부공사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공기조화기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MCC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반 철거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진행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공공건축물 그린리모델링 공사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계약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내부공사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진행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공기조화기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MCC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반 철거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LED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조명기구 납품 및 설치 작업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공공건축물 그린리모델링 건축공사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착공신고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550419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(35.4%)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(’24.04.30.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726841"/>
              </p:ext>
            </p:extLst>
          </p:nvPr>
        </p:nvGraphicFramePr>
        <p:xfrm>
          <a:off x="2897634" y="4931965"/>
          <a:ext cx="727281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35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969708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969708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969708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969708">
                  <a:extLst>
                    <a:ext uri="{9D8B030D-6E8A-4147-A177-3AD203B41FA5}">
                      <a16:colId xmlns:a16="http://schemas.microsoft.com/office/drawing/2014/main" val="1848202935"/>
                    </a:ext>
                  </a:extLst>
                </a:gridCol>
                <a:gridCol w="969708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154715"/>
              </p:ext>
            </p:extLst>
          </p:nvPr>
        </p:nvGraphicFramePr>
        <p:xfrm>
          <a:off x="331980" y="1725511"/>
          <a:ext cx="9982479" cy="5364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12,269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3,481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전자서명 패스 설치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설치장소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응급수납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전자서명 패드 추가설치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공사착공에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창구 이전 후 추가설치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5256"/>
              </p:ext>
            </p:extLst>
          </p:nvPr>
        </p:nvGraphicFramePr>
        <p:xfrm>
          <a:off x="331980" y="1725511"/>
          <a:ext cx="9982479" cy="550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3,432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8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사업종료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690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65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 이상 노인 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월요일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병원만들기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정기간담회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개시전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창구직원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간담회를 통한 애로사항 및 개선사항 청취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통상근무일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최소화를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오류현황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보고 및 교육실시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’24.04.25.(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실시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주관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9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세입결산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전산화 프로그램 개발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의료원연합회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단위로 방문하여 개발현황 확인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9686"/>
              </p:ext>
            </p:extLst>
          </p:nvPr>
        </p:nvGraphicFramePr>
        <p:xfrm>
          <a:off x="331980" y="1725512"/>
          <a:ext cx="9982479" cy="5510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endParaRPr lang="ko-KR" altLang="en-US" sz="1400" b="0" spc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7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314357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충수절제술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 요청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72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 unit(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대하여 지속적인 협조 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67463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(36.2%)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91915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개방형질문을 통한 정확한 배식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78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과리계획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수립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958650"/>
              </p:ext>
            </p:extLst>
          </p:nvPr>
        </p:nvGraphicFramePr>
        <p:xfrm>
          <a:off x="331980" y="1725511"/>
          <a:ext cx="9982479" cy="5404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485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(47.0%)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37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193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7,542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3,816,837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90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외래진료과와 유기적 관계 형성을 통한 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외 간호사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대면교육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908611"/>
              </p:ext>
            </p:extLst>
          </p:nvPr>
        </p:nvGraphicFramePr>
        <p:xfrm>
          <a:off x="331980" y="1725511"/>
          <a:ext cx="9982479" cy="5366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615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(29.9%)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383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신규음식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닭강정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동그랑땡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도입으로 고객 만족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조리시간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단축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1216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효율성 확대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재고관리 연계 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897334"/>
              </p:ext>
            </p:extLst>
          </p:nvPr>
        </p:nvGraphicFramePr>
        <p:xfrm>
          <a:off x="331980" y="1725511"/>
          <a:ext cx="9982479" cy="537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68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868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868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72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49.4%(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68.3%)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836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친절 및 상호존중 캠페인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차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전개 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임상간호사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심폐소생술 훈련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(4. 9., 4. 16.) : 15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간호인력 간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소통력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향상을 위한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(3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회차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비폭력대화 교육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(4.17.) : 25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간호간병통합서비스 병동 낙상예방교육 및 지표관리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(4.29.)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: 19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심폐소생술 훈련 지속</a:t>
                      </a:r>
                      <a:endParaRPr kumimoji="1" lang="en-US" altLang="ko-KR" sz="18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법과 간호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‘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교육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간호 관련 의료과실 예방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37072"/>
              </p:ext>
            </p:extLst>
          </p:nvPr>
        </p:nvGraphicFramePr>
        <p:xfrm>
          <a:off x="331980" y="1725508"/>
          <a:ext cx="9982479" cy="553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335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(11.2%)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(‘24.04.30.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정상운영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돌봄프로그램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생일파티</a:t>
                      </a:r>
                      <a:r>
                        <a:rPr kumimoji="0" lang="en-US" altLang="ko-KR" sz="12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요법프로그램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회 아로마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미술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원예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등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지역행사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춘향제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호스피스홍보 캠페인 실시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직원 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호스피스완화학회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전북지회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춘계세미나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사회복지사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1,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봉사자 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3)</a:t>
                      </a:r>
                      <a:endParaRPr kumimoji="0" lang="ko-KR" altLang="en-US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045925"/>
              </p:ext>
            </p:extLst>
          </p:nvPr>
        </p:nvGraphicFramePr>
        <p:xfrm>
          <a:off x="2970042" y="4067869"/>
          <a:ext cx="7200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335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11.2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10.0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14.0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요법프로그램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750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13.5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99981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78554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807014"/>
              </p:ext>
            </p:extLst>
          </p:nvPr>
        </p:nvGraphicFramePr>
        <p:xfrm>
          <a:off x="331980" y="1725511"/>
          <a:ext cx="9982479" cy="5438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04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(509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23.7%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062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종합검진행사를 통한 수익 증대 도모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(’24.04.30.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안내 및 종합검진 행사 홍보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내 모니터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중앙현관 모니터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진료대기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 게시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전자문진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시스템 도입을 위한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문진실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보수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’24.05.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태블릿 설치 및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문진책상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재배치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548793"/>
              </p:ext>
            </p:extLst>
          </p:nvPr>
        </p:nvGraphicFramePr>
        <p:xfrm>
          <a:off x="2969642" y="3995861"/>
          <a:ext cx="712787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6445298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741528734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78716660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3942658521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425839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’24. 4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(A)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 4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(B)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증감</a:t>
                      </a:r>
                      <a:r>
                        <a:rPr lang="en-US" altLang="ko-KR" sz="1200" dirty="0" smtClean="0"/>
                        <a:t>(A-B)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451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인원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6,077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5,775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302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291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456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014062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756845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중증 상병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해당환자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구성비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4.47%(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목표값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3.0%)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응급센터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및 보호자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에게 병원 치료 계획 자세한 설명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배후 진료를 위한 전문의 보강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간호사 내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외부 교육 참석으로 질 좋은 의료서비스 제공</a:t>
                      </a:r>
                      <a:endParaRPr kumimoji="1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응급실 서면 평가 준비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907028"/>
              </p:ext>
            </p:extLst>
          </p:nvPr>
        </p:nvGraphicFramePr>
        <p:xfrm>
          <a:off x="305346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855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(41.7%)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(’24.04.30.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감염노출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직원 교육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감염관리 교육 자료 개발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부서별 맞춤형 교육자료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예방활동을 위한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부서순회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31891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855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561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169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125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47560"/>
              </p:ext>
            </p:extLst>
          </p:nvPr>
        </p:nvGraphicFramePr>
        <p:xfrm>
          <a:off x="331980" y="1764213"/>
          <a:ext cx="9982479" cy="53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(25.7%)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167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(’24.04.31.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위험관리체계 활동을 통한 환자안전문화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027498"/>
              </p:ext>
            </p:extLst>
          </p:nvPr>
        </p:nvGraphicFramePr>
        <p:xfrm>
          <a:off x="2969642" y="4046647"/>
          <a:ext cx="7128793" cy="218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987613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9,907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춘향제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의료지원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(05.10.~05.16.)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7100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9,907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3,976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2,036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2" name="모서리가 둥근 직사각형 21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400538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1,588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(28.9%)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(’24.04.30.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전북권역심뇌혈관센터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업무협약으로 협력체계 구축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10646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1,588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918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err="1" smtClean="0"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미도래</a:t>
            </a:r>
            <a:endParaRPr lang="ko-KR" altLang="en-US" sz="1640" dirty="0">
              <a:solidFill>
                <a:srgbClr val="FFFFFF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73387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1,400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설명회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개선계획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643362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973326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공공병원 경영혁신 지원사업 이행점검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74136"/>
              </p:ext>
            </p:extLst>
          </p:nvPr>
        </p:nvGraphicFramePr>
        <p:xfrm>
          <a:off x="2226242" y="4614594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136064"/>
              </p:ext>
            </p:extLst>
          </p:nvPr>
        </p:nvGraphicFramePr>
        <p:xfrm>
          <a:off x="3663743" y="4614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진료의뢰 </a:t>
                      </a: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회송 시범사업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744813"/>
              </p:ext>
            </p:extLst>
          </p:nvPr>
        </p:nvGraphicFramePr>
        <p:xfrm>
          <a:off x="2226242" y="5046642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592853"/>
              </p:ext>
            </p:extLst>
          </p:nvPr>
        </p:nvGraphicFramePr>
        <p:xfrm>
          <a:off x="3689722" y="5046642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4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개 분야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, 12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개 과제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32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개 성과지표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6786067" y="264405"/>
            <a:ext cx="3946312" cy="596189"/>
            <a:chOff x="5971025" y="117867"/>
            <a:chExt cx="3375019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48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5971025" y="383109"/>
              <a:ext cx="2476359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6779614" cy="596189"/>
            <a:chOff x="2886352" y="946343"/>
            <a:chExt cx="5798156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4813304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공공병원 경영혁신 지원사업 이행점검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767128"/>
              </p:ext>
            </p:extLst>
          </p:nvPr>
        </p:nvGraphicFramePr>
        <p:xfrm>
          <a:off x="361960" y="2146142"/>
          <a:ext cx="9592458" cy="4869310"/>
        </p:xfrm>
        <a:graphic>
          <a:graphicData uri="http://schemas.openxmlformats.org/drawingml/2006/table">
            <a:tbl>
              <a:tblPr/>
              <a:tblGrid>
                <a:gridCol w="62861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042962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960817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75233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46913">
                  <a:extLst>
                    <a:ext uri="{9D8B030D-6E8A-4147-A177-3AD203B41FA5}">
                      <a16:colId xmlns:a16="http://schemas.microsoft.com/office/drawing/2014/main" val="3032759426"/>
                    </a:ext>
                  </a:extLst>
                </a:gridCol>
                <a:gridCol w="801234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46913">
                  <a:extLst>
                    <a:ext uri="{9D8B030D-6E8A-4147-A177-3AD203B41FA5}">
                      <a16:colId xmlns:a16="http://schemas.microsoft.com/office/drawing/2014/main" val="379784726"/>
                    </a:ext>
                  </a:extLst>
                </a:gridCol>
                <a:gridCol w="1037642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74090332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분야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과제명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성과지표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목표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실적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달성도</a:t>
                      </a: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(B/A)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2978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 진료 회복률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(5,040</a:t>
                      </a:r>
                      <a:r>
                        <a:rPr lang="ko-KR" altLang="en-US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(1,233</a:t>
                      </a:r>
                      <a:r>
                        <a:rPr lang="ko-KR" altLang="en-US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전년동기대비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비교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algn="ctr"/>
                      <a:endParaRPr lang="ko-KR" altLang="en-US" sz="1100" spc="0" dirty="0">
                        <a:solidFill>
                          <a:schemeClr val="tx1"/>
                        </a:solidFill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산부인과 진료 회복률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75%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(5,111</a:t>
                      </a: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(1,122</a:t>
                      </a:r>
                      <a:r>
                        <a:rPr lang="ko-KR" altLang="en-US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kern="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진료 회복률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(15,503</a:t>
                      </a: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(2,830</a:t>
                      </a:r>
                      <a:r>
                        <a:rPr lang="ko-KR" altLang="en-US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0" baseline="0" dirty="0">
                        <a:solidFill>
                          <a:schemeClr val="bg1">
                            <a:lumMod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재활의학과 진료 회복률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70%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(4,036</a:t>
                      </a: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83%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(1,525</a:t>
                      </a:r>
                      <a:r>
                        <a:rPr lang="ko-KR" altLang="en-US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100" spc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spc="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118.6%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필수중증의료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전원율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4%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이하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4.6%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85.0%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응급환자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10%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9.8%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29782">
                <a:tc rowSpan="4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활성화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70%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48.6%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평균 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이상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</a:t>
                      </a:r>
                      <a:r>
                        <a:rPr lang="ko-KR" altLang="en-US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FF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 평균 외래환자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827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이상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611</a:t>
                      </a: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216</a:t>
                      </a:r>
                      <a:r>
                        <a:rPr lang="ko-KR" altLang="en-US" sz="1100" kern="0" spc="0" baseline="0" dirty="0" smtClean="0">
                          <a:solidFill>
                            <a:srgbClr val="FF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FF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29782">
                <a:tc vMerge="1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a뉴굴림2" panose="02020600000000000000" pitchFamily="18" charset="-127"/>
                        <a:ea typeface="a뉴굴림2" panose="02020600000000000000" pitchFamily="18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의료수익증가율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130%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</a:t>
                      </a:r>
                      <a:endParaRPr kumimoji="0" lang="ko-KR" altLang="en-US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91.5%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전년동기대비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비교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68609" y="1681623"/>
            <a:ext cx="48540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중점관리 지표 </a:t>
            </a:r>
            <a:r>
              <a:rPr lang="en-US" altLang="ko-KR" sz="2000" dirty="0" smtClean="0">
                <a:solidFill>
                  <a:schemeClr val="tx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10</a:t>
            </a:r>
            <a:r>
              <a:rPr lang="ko-KR" altLang="en-US" sz="2000" dirty="0" smtClean="0">
                <a:solidFill>
                  <a:schemeClr val="tx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개 선정 </a:t>
            </a:r>
            <a:endParaRPr lang="ko-KR" altLang="en-US" sz="2000" dirty="0">
              <a:solidFill>
                <a:schemeClr val="tx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38A8201D-ADBB-2558-D561-F694F91CAF97}"/>
              </a:ext>
            </a:extLst>
          </p:cNvPr>
          <p:cNvCxnSpPr/>
          <p:nvPr/>
        </p:nvCxnSpPr>
        <p:spPr>
          <a:xfrm>
            <a:off x="530692" y="1854214"/>
            <a:ext cx="54456" cy="0"/>
          </a:xfrm>
          <a:prstGeom prst="line">
            <a:avLst/>
          </a:prstGeom>
          <a:ln w="127000" cap="rnd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8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 시범사업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01376"/>
              </p:ext>
            </p:extLst>
          </p:nvPr>
        </p:nvGraphicFramePr>
        <p:xfrm>
          <a:off x="2178150" y="1728109"/>
          <a:ext cx="8135745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5745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</a:tblGrid>
              <a:tr h="4500000"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49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5051421" cy="596189"/>
            <a:chOff x="2886352" y="946343"/>
            <a:chExt cx="4320147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3529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진료의뢰</a:t>
              </a:r>
              <a:r>
                <a:rPr lang="en-US" altLang="ko-KR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회송 시범사업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92105"/>
              </p:ext>
            </p:extLst>
          </p:nvPr>
        </p:nvGraphicFramePr>
        <p:xfrm>
          <a:off x="331979" y="1763712"/>
          <a:ext cx="9982479" cy="563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10952400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52734086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2193883577"/>
                    </a:ext>
                  </a:extLst>
                </a:gridCol>
              </a:tblGrid>
              <a:tr h="111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</a:t>
                      </a:r>
                      <a:endParaRPr kumimoji="1" lang="en-US" altLang="ko-KR" sz="1800" b="1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의뢰 </a:t>
                      </a:r>
                      <a:r>
                        <a:rPr kumimoji="1" lang="en-US" altLang="ko-KR" sz="1800" b="1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회송</a:t>
                      </a:r>
                      <a:endParaRPr kumimoji="1" lang="en-US" altLang="ko-KR" sz="1800" b="1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시범사업</a:t>
                      </a:r>
                      <a:endParaRPr kumimoji="1" lang="ko-KR" altLang="en-US" sz="1800" b="1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병의원과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상급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종합병원간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진료의뢰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회송을 통해 충실한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협력진료를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유도하고 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상급 종합병원으로 환자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쏠림현상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회송과정에서 발생하는 비용을 건강보험에서 일부 보상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870077"/>
                  </a:ext>
                </a:extLst>
              </a:tr>
              <a:tr h="15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kumimoji="1" lang="ko-KR" altLang="en-US" sz="1800" b="1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적절한 요양급여를 위해 진료 의뢰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회송을 필요로 하는 환자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국민건강보험법에 의한 가입자 또는 피부양자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차상위 계층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※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의료급여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자동차보험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산재보험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보훈</a:t>
                      </a:r>
                      <a:r>
                        <a:rPr lang="en-US" altLang="ko-KR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일반 등 제외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87023"/>
                  </a:ext>
                </a:extLst>
              </a:tr>
              <a:tr h="280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수가현황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1" dirty="0" smtClean="0">
                        <a:solidFill>
                          <a:srgbClr val="00B0F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F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640440"/>
                  </a:ext>
                </a:extLst>
              </a:tr>
            </a:tbl>
          </a:graphicData>
        </a:graphic>
      </p:graphicFrame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658" y="4918028"/>
            <a:ext cx="6864032" cy="87826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666" y="6228109"/>
            <a:ext cx="6696744" cy="874528"/>
          </a:xfrm>
          <a:prstGeom prst="rect">
            <a:avLst/>
          </a:prstGeom>
        </p:spPr>
      </p:pic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4985866" y="574545"/>
            <a:ext cx="4320480" cy="36940"/>
          </a:xfrm>
          <a:prstGeom prst="line">
            <a:avLst/>
          </a:prstGeom>
          <a:ln w="127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</p:spTree>
    <p:extLst>
      <p:ext uri="{BB962C8B-B14F-4D97-AF65-F5344CB8AC3E}">
        <p14:creationId xmlns:p14="http://schemas.microsoft.com/office/powerpoint/2010/main" val="286912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2024.06.19.(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16:00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50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220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2024.05.17.(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금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25371</TotalTime>
  <Words>6227</Words>
  <Application>Microsoft Office PowerPoint</Application>
  <PresentationFormat>사용자 지정</PresentationFormat>
  <Paragraphs>2335</Paragraphs>
  <Slides>53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75" baseType="lpstr">
      <vt:lpstr>KoPub돋움체 Bold</vt:lpstr>
      <vt:lpstr>PMingLiU-ExtB</vt:lpstr>
      <vt:lpstr>Pretendard ExtraBold</vt:lpstr>
      <vt:lpstr>나눔스퀘어 Bold</vt:lpstr>
      <vt:lpstr>Pretendard Light</vt:lpstr>
      <vt:lpstr>한컴돋움</vt:lpstr>
      <vt:lpstr>Arial</vt:lpstr>
      <vt:lpstr>G마켓 산스 TTF Bold</vt:lpstr>
      <vt:lpstr>Pretendard Black</vt:lpstr>
      <vt:lpstr>나눔스퀘어</vt:lpstr>
      <vt:lpstr>KoPubWorld돋움체 Light</vt:lpstr>
      <vt:lpstr>강원교육튼튼</vt:lpstr>
      <vt:lpstr>Pretendard SemiBold</vt:lpstr>
      <vt:lpstr>G마켓 산스 TTF Light</vt:lpstr>
      <vt:lpstr>HY헤드라인M</vt:lpstr>
      <vt:lpstr>Pretendard Medium</vt:lpstr>
      <vt:lpstr>HY견고딕</vt:lpstr>
      <vt:lpstr>맑은 고딕</vt:lpstr>
      <vt:lpstr>KoPubWorld돋움체 Bold</vt:lpstr>
      <vt:lpstr>Pretendard</vt:lpstr>
      <vt:lpstr>KOHI배움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2418</cp:revision>
  <cp:lastPrinted>2024-05-16T05:02:51Z</cp:lastPrinted>
  <dcterms:created xsi:type="dcterms:W3CDTF">2019-08-13T02:34:25Z</dcterms:created>
  <dcterms:modified xsi:type="dcterms:W3CDTF">2024-05-17T05:48:34Z</dcterms:modified>
</cp:coreProperties>
</file>