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1" r:id="rId1"/>
  </p:sldMasterIdLst>
  <p:notesMasterIdLst>
    <p:notesMasterId r:id="rId32"/>
  </p:notesMasterIdLst>
  <p:sldIdLst>
    <p:sldId id="329" r:id="rId2"/>
    <p:sldId id="258" r:id="rId3"/>
    <p:sldId id="330" r:id="rId4"/>
    <p:sldId id="275" r:id="rId5"/>
    <p:sldId id="331" r:id="rId6"/>
    <p:sldId id="259" r:id="rId7"/>
    <p:sldId id="319" r:id="rId8"/>
    <p:sldId id="322" r:id="rId9"/>
    <p:sldId id="325" r:id="rId10"/>
    <p:sldId id="326" r:id="rId11"/>
    <p:sldId id="327" r:id="rId12"/>
    <p:sldId id="332" r:id="rId13"/>
    <p:sldId id="307" r:id="rId14"/>
    <p:sldId id="320" r:id="rId15"/>
    <p:sldId id="303" r:id="rId16"/>
    <p:sldId id="260" r:id="rId17"/>
    <p:sldId id="304" r:id="rId18"/>
    <p:sldId id="309" r:id="rId19"/>
    <p:sldId id="310" r:id="rId20"/>
    <p:sldId id="313" r:id="rId21"/>
    <p:sldId id="311" r:id="rId22"/>
    <p:sldId id="312" r:id="rId23"/>
    <p:sldId id="333" r:id="rId24"/>
    <p:sldId id="308" r:id="rId25"/>
    <p:sldId id="321" r:id="rId26"/>
    <p:sldId id="314" r:id="rId27"/>
    <p:sldId id="315" r:id="rId28"/>
    <p:sldId id="316" r:id="rId29"/>
    <p:sldId id="317" r:id="rId30"/>
    <p:sldId id="306" r:id="rId3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86E4E2C0-C03D-4739-B9F2-B7C35B540616}">
  <a:tblStyle styleId="{86E4E2C0-C03D-4739-B9F2-B7C35B54061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55" autoAdjust="0"/>
    <p:restoredTop sz="94614" autoAdjust="0"/>
  </p:normalViewPr>
  <p:slideViewPr>
    <p:cSldViewPr>
      <p:cViewPr varScale="1">
        <p:scale>
          <a:sx n="115" d="100"/>
          <a:sy n="115" d="100"/>
        </p:scale>
        <p:origin x="-444" y="-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394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8754424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72d05592bf_2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72d05592bf_2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72d05592bf_2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7" name="Google Shape;477;g72d05592bf_2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72d05592bf_2_3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" name="Google Shape;577;g72d05592bf_2_3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72d05592bf_2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7" name="Google Shape;477;g72d05592bf_2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72d05592bf_2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72d05592bf_2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72d05592b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72d05592b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72d05592bf_2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72d05592bf_2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72d05592bf_2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72d05592bf_2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72d05592bf_2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72d05592bf_2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72d05592bf_2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72d05592bf_2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72d05592bf_2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7" name="Google Shape;477;g72d05592bf_2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72d05592bf_2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72d05592bf_2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72d05592b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72d05592b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72d05592bf_2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72d05592bf_2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72d05592bf_2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72d05592bf_2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72d05592bf_2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72d05592bf_2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72d05592bf_2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72d05592bf_2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72d05592bf_2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72d05592bf_2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72d05592bf_2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72d05592bf_2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72d05592bf_2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72d05592bf_2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72d05592bf_2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72d05592bf_2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72d05592bf_2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7" name="Google Shape;477;g72d05592bf_2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72d05592bf_2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72d05592bf_2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72d05592b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72d05592b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72d05592bf_2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72d05592bf_2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72d05592bf_2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72d05592bf_2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72d05592bf_2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72d05592bf_2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72d05592bf_2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72d05592bf_2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72d05592bf_2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72d05592bf_2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noFill/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952500" y="0"/>
            <a:ext cx="29736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1225225" y="2022130"/>
            <a:ext cx="2428200" cy="111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None/>
              <a:defRPr sz="45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225225" y="3762512"/>
            <a:ext cx="2428200" cy="78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title" idx="2" hasCustomPrompt="1"/>
          </p:nvPr>
        </p:nvSpPr>
        <p:spPr>
          <a:xfrm>
            <a:off x="1225225" y="610843"/>
            <a:ext cx="2428200" cy="10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0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8650800" y="2571745"/>
            <a:ext cx="493200" cy="2571900"/>
          </a:xfrm>
          <a:prstGeom prst="rect">
            <a:avLst/>
          </a:prstGeom>
          <a:solidFill>
            <a:srgbClr val="5BBD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835882" y="468334"/>
            <a:ext cx="7465800" cy="67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903450" y="1155204"/>
            <a:ext cx="7337100" cy="349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AutoNum type="arabicPeriod"/>
              <a:defRPr sz="1200"/>
            </a:lvl1pPr>
            <a:lvl2pPr marL="914400" lvl="1" indent="-29845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uli"/>
              <a:buAutoNum type="alphaLcPeriod"/>
              <a:defRPr sz="1300"/>
            </a:lvl2pPr>
            <a:lvl3pPr marL="1371600" lvl="2" indent="-29845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uli"/>
              <a:buAutoNum type="romanLcPeriod"/>
              <a:defRPr sz="1300"/>
            </a:lvl3pPr>
            <a:lvl4pPr marL="1828800" lvl="3" indent="-29845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uli"/>
              <a:buAutoNum type="arabicPeriod"/>
              <a:defRPr sz="1300"/>
            </a:lvl4pPr>
            <a:lvl5pPr marL="2286000" lvl="4" indent="-29845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uli"/>
              <a:buAutoNum type="alphaLcPeriod"/>
              <a:defRPr sz="1300"/>
            </a:lvl5pPr>
            <a:lvl6pPr marL="2743200" lvl="5" indent="-29845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uli"/>
              <a:buAutoNum type="romanLcPeriod"/>
              <a:defRPr sz="1300"/>
            </a:lvl6pPr>
            <a:lvl7pPr marL="3200400" lvl="6" indent="-29845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uli"/>
              <a:buAutoNum type="arabicPeriod"/>
              <a:defRPr sz="1300"/>
            </a:lvl7pPr>
            <a:lvl8pPr marL="3657600" lvl="7" indent="-29845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uli"/>
              <a:buAutoNum type="alphaLcPeriod"/>
              <a:defRPr sz="1300"/>
            </a:lvl8pPr>
            <a:lvl9pPr marL="4114800" lvl="8" indent="-29845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Muli"/>
              <a:buAutoNum type="romanLcPeriod"/>
              <a:defRPr sz="1300"/>
            </a:lvl9pPr>
          </a:lstStyle>
          <a:p>
            <a:endParaRPr/>
          </a:p>
        </p:txBody>
      </p:sp>
      <p:sp>
        <p:nvSpPr>
          <p:cNvPr id="23" name="Google Shape;23;p4"/>
          <p:cNvSpPr/>
          <p:nvPr/>
        </p:nvSpPr>
        <p:spPr>
          <a:xfrm>
            <a:off x="1" y="1"/>
            <a:ext cx="493200" cy="482700"/>
          </a:xfrm>
          <a:prstGeom prst="rect">
            <a:avLst/>
          </a:prstGeom>
          <a:solidFill>
            <a:srgbClr val="5BBD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845700" y="465851"/>
            <a:ext cx="7452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title"/>
          </p:nvPr>
        </p:nvSpPr>
        <p:spPr>
          <a:xfrm>
            <a:off x="844325" y="1020875"/>
            <a:ext cx="2136000" cy="124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ubTitle" idx="1"/>
          </p:nvPr>
        </p:nvSpPr>
        <p:spPr>
          <a:xfrm>
            <a:off x="844325" y="2803075"/>
            <a:ext cx="3146400" cy="148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21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5" name="Google Shape;45;p9"/>
          <p:cNvSpPr/>
          <p:nvPr/>
        </p:nvSpPr>
        <p:spPr>
          <a:xfrm>
            <a:off x="4573593" y="0"/>
            <a:ext cx="438000" cy="5143500"/>
          </a:xfrm>
          <a:prstGeom prst="rect">
            <a:avLst/>
          </a:prstGeom>
          <a:solidFill>
            <a:srgbClr val="5BBD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>
            <a:spLocks noGrp="1"/>
          </p:cNvSpPr>
          <p:nvPr>
            <p:ph type="title"/>
          </p:nvPr>
        </p:nvSpPr>
        <p:spPr>
          <a:xfrm>
            <a:off x="855650" y="483936"/>
            <a:ext cx="2690100" cy="121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5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5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5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5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5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5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5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5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500"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title" idx="2"/>
          </p:nvPr>
        </p:nvSpPr>
        <p:spPr>
          <a:xfrm>
            <a:off x="5824484" y="1651267"/>
            <a:ext cx="2358300" cy="4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20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subTitle" idx="1"/>
          </p:nvPr>
        </p:nvSpPr>
        <p:spPr>
          <a:xfrm>
            <a:off x="5824484" y="1919166"/>
            <a:ext cx="23583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title" idx="3"/>
          </p:nvPr>
        </p:nvSpPr>
        <p:spPr>
          <a:xfrm>
            <a:off x="5824484" y="2695120"/>
            <a:ext cx="2358300" cy="4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20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4"/>
          </p:nvPr>
        </p:nvSpPr>
        <p:spPr>
          <a:xfrm>
            <a:off x="5824484" y="2963016"/>
            <a:ext cx="23583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title" idx="5"/>
          </p:nvPr>
        </p:nvSpPr>
        <p:spPr>
          <a:xfrm>
            <a:off x="5824484" y="3749839"/>
            <a:ext cx="2358300" cy="4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20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subTitle" idx="6"/>
          </p:nvPr>
        </p:nvSpPr>
        <p:spPr>
          <a:xfrm>
            <a:off x="5824484" y="4017740"/>
            <a:ext cx="23583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title" idx="7" hasCustomPrompt="1"/>
          </p:nvPr>
        </p:nvSpPr>
        <p:spPr>
          <a:xfrm>
            <a:off x="4943609" y="1881231"/>
            <a:ext cx="728700" cy="3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 idx="8" hasCustomPrompt="1"/>
          </p:nvPr>
        </p:nvSpPr>
        <p:spPr>
          <a:xfrm>
            <a:off x="4943609" y="2929956"/>
            <a:ext cx="728700" cy="3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65" name="Google Shape;65;p13"/>
          <p:cNvSpPr txBox="1">
            <a:spLocks noGrp="1"/>
          </p:cNvSpPr>
          <p:nvPr>
            <p:ph type="title" idx="9" hasCustomPrompt="1"/>
          </p:nvPr>
        </p:nvSpPr>
        <p:spPr>
          <a:xfrm>
            <a:off x="4943609" y="3978674"/>
            <a:ext cx="728700" cy="3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66" name="Google Shape;66;p13"/>
          <p:cNvSpPr txBox="1">
            <a:spLocks noGrp="1"/>
          </p:cNvSpPr>
          <p:nvPr>
            <p:ph type="title" idx="13"/>
          </p:nvPr>
        </p:nvSpPr>
        <p:spPr>
          <a:xfrm>
            <a:off x="5824484" y="602255"/>
            <a:ext cx="2358300" cy="4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20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ubTitle" idx="14"/>
          </p:nvPr>
        </p:nvSpPr>
        <p:spPr>
          <a:xfrm>
            <a:off x="5824484" y="870154"/>
            <a:ext cx="23583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title" idx="15" hasCustomPrompt="1"/>
          </p:nvPr>
        </p:nvSpPr>
        <p:spPr>
          <a:xfrm>
            <a:off x="4943609" y="835119"/>
            <a:ext cx="728700" cy="3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69" name="Google Shape;69;p13"/>
          <p:cNvSpPr/>
          <p:nvPr/>
        </p:nvSpPr>
        <p:spPr>
          <a:xfrm>
            <a:off x="1" y="1"/>
            <a:ext cx="493200" cy="482700"/>
          </a:xfrm>
          <a:prstGeom prst="rect">
            <a:avLst/>
          </a:prstGeom>
          <a:solidFill>
            <a:srgbClr val="5BBD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f Section + Descripcion 1">
  <p:cSld name="CUSTOM_1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 txBox="1">
            <a:spLocks noGrp="1"/>
          </p:cNvSpPr>
          <p:nvPr>
            <p:ph type="title"/>
          </p:nvPr>
        </p:nvSpPr>
        <p:spPr>
          <a:xfrm>
            <a:off x="820440" y="2547475"/>
            <a:ext cx="7586400" cy="4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500" b="1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subTitle" idx="1"/>
          </p:nvPr>
        </p:nvSpPr>
        <p:spPr>
          <a:xfrm>
            <a:off x="844325" y="3680118"/>
            <a:ext cx="5133600" cy="87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4"/>
          <p:cNvSpPr/>
          <p:nvPr/>
        </p:nvSpPr>
        <p:spPr>
          <a:xfrm>
            <a:off x="8650676" y="4660900"/>
            <a:ext cx="493200" cy="482700"/>
          </a:xfrm>
          <a:prstGeom prst="rect">
            <a:avLst/>
          </a:prstGeom>
          <a:solidFill>
            <a:srgbClr val="5BBD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1">
  <p:cSld name="CUSTOM_10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1"/>
          <p:cNvSpPr txBox="1">
            <a:spLocks noGrp="1"/>
          </p:cNvSpPr>
          <p:nvPr>
            <p:ph type="title"/>
          </p:nvPr>
        </p:nvSpPr>
        <p:spPr>
          <a:xfrm>
            <a:off x="845700" y="461900"/>
            <a:ext cx="7452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1"/>
          <p:cNvSpPr txBox="1">
            <a:spLocks noGrp="1"/>
          </p:cNvSpPr>
          <p:nvPr>
            <p:ph type="subTitle" idx="1"/>
          </p:nvPr>
        </p:nvSpPr>
        <p:spPr>
          <a:xfrm>
            <a:off x="6052975" y="1921475"/>
            <a:ext cx="2134800" cy="63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solidFill>
                  <a:srgbClr val="595959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30" name="Google Shape;130;p21"/>
          <p:cNvSpPr txBox="1">
            <a:spLocks noGrp="1"/>
          </p:cNvSpPr>
          <p:nvPr>
            <p:ph type="subTitle" idx="2"/>
          </p:nvPr>
        </p:nvSpPr>
        <p:spPr>
          <a:xfrm>
            <a:off x="950925" y="1921475"/>
            <a:ext cx="2134800" cy="63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>
                <a:solidFill>
                  <a:srgbClr val="595959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31" name="Google Shape;131;p21"/>
          <p:cNvSpPr txBox="1">
            <a:spLocks noGrp="1"/>
          </p:cNvSpPr>
          <p:nvPr>
            <p:ph type="subTitle" idx="3"/>
          </p:nvPr>
        </p:nvSpPr>
        <p:spPr>
          <a:xfrm>
            <a:off x="3509115" y="1921475"/>
            <a:ext cx="2134800" cy="63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>
                <a:solidFill>
                  <a:srgbClr val="595959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32" name="Google Shape;132;p21"/>
          <p:cNvSpPr txBox="1">
            <a:spLocks noGrp="1"/>
          </p:cNvSpPr>
          <p:nvPr>
            <p:ph type="title" idx="4"/>
          </p:nvPr>
        </p:nvSpPr>
        <p:spPr>
          <a:xfrm>
            <a:off x="1205800" y="1432947"/>
            <a:ext cx="1625100" cy="3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000" b="1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133" name="Google Shape;133;p21"/>
          <p:cNvSpPr txBox="1">
            <a:spLocks noGrp="1"/>
          </p:cNvSpPr>
          <p:nvPr>
            <p:ph type="title" idx="5"/>
          </p:nvPr>
        </p:nvSpPr>
        <p:spPr>
          <a:xfrm>
            <a:off x="3763989" y="1432947"/>
            <a:ext cx="1625100" cy="3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000" b="1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134" name="Google Shape;134;p21"/>
          <p:cNvSpPr txBox="1">
            <a:spLocks noGrp="1"/>
          </p:cNvSpPr>
          <p:nvPr>
            <p:ph type="title" idx="6"/>
          </p:nvPr>
        </p:nvSpPr>
        <p:spPr>
          <a:xfrm>
            <a:off x="6307823" y="1432947"/>
            <a:ext cx="1625100" cy="3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000" b="1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8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1"/>
          <p:cNvSpPr/>
          <p:nvPr/>
        </p:nvSpPr>
        <p:spPr>
          <a:xfrm>
            <a:off x="1" y="1"/>
            <a:ext cx="493200" cy="482700"/>
          </a:xfrm>
          <a:prstGeom prst="rect">
            <a:avLst/>
          </a:prstGeom>
          <a:solidFill>
            <a:srgbClr val="5BBD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31"/>
          <p:cNvSpPr/>
          <p:nvPr/>
        </p:nvSpPr>
        <p:spPr>
          <a:xfrm>
            <a:off x="8650801" y="-16849"/>
            <a:ext cx="493200" cy="482700"/>
          </a:xfrm>
          <a:prstGeom prst="rect">
            <a:avLst/>
          </a:prstGeom>
          <a:solidFill>
            <a:srgbClr val="5BBD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31"/>
          <p:cNvSpPr/>
          <p:nvPr/>
        </p:nvSpPr>
        <p:spPr>
          <a:xfrm>
            <a:off x="1" y="4667326"/>
            <a:ext cx="493200" cy="482700"/>
          </a:xfrm>
          <a:prstGeom prst="rect">
            <a:avLst/>
          </a:prstGeom>
          <a:solidFill>
            <a:srgbClr val="5BBD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31"/>
          <p:cNvSpPr/>
          <p:nvPr/>
        </p:nvSpPr>
        <p:spPr>
          <a:xfrm>
            <a:off x="8650801" y="4650476"/>
            <a:ext cx="493200" cy="482700"/>
          </a:xfrm>
          <a:prstGeom prst="rect">
            <a:avLst/>
          </a:prstGeom>
          <a:solidFill>
            <a:srgbClr val="5BBD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20">
    <p:bg>
      <p:bgPr>
        <a:solidFill>
          <a:schemeClr val="accent1"/>
        </a:solid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Roboto"/>
              <a:buNone/>
              <a:defRPr sz="34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boto"/>
              <a:buNone/>
              <a:defRPr sz="36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boto"/>
              <a:buNone/>
              <a:defRPr sz="36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boto"/>
              <a:buNone/>
              <a:defRPr sz="36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boto"/>
              <a:buNone/>
              <a:defRPr sz="36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boto"/>
              <a:buNone/>
              <a:defRPr sz="36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boto"/>
              <a:buNone/>
              <a:defRPr sz="36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boto"/>
              <a:buNone/>
              <a:defRPr sz="36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boto"/>
              <a:buNone/>
              <a:defRPr sz="36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Lato"/>
              <a:buChar char="●"/>
              <a:defRPr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Lato"/>
              <a:buChar char="○"/>
              <a:defRPr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Lato"/>
              <a:buChar char="■"/>
              <a:defRPr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Lato"/>
              <a:buChar char="●"/>
              <a:defRPr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Lato"/>
              <a:buChar char="○"/>
              <a:defRPr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Lato"/>
              <a:buChar char="■"/>
              <a:defRPr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Lato"/>
              <a:buChar char="●"/>
              <a:defRPr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Lato"/>
              <a:buChar char="○"/>
              <a:defRPr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Lato"/>
              <a:buChar char="■"/>
              <a:defRPr>
                <a:solidFill>
                  <a:schemeClr val="accent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5" r:id="rId4"/>
    <p:sldLayoutId id="2147483656" r:id="rId5"/>
    <p:sldLayoutId id="2147483658" r:id="rId6"/>
    <p:sldLayoutId id="2147483659" r:id="rId7"/>
    <p:sldLayoutId id="2147483660" r:id="rId8"/>
    <p:sldLayoutId id="2147483667" r:id="rId9"/>
    <p:sldLayoutId id="2147483677" r:id="rId10"/>
    <p:sldLayoutId id="214748367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-433225" y="-3280"/>
            <a:ext cx="5445730" cy="5150075"/>
            <a:chOff x="-433225" y="-3280"/>
            <a:chExt cx="5445730" cy="5150075"/>
          </a:xfrm>
        </p:grpSpPr>
        <p:pic>
          <p:nvPicPr>
            <p:cNvPr id="7" name="Google Shape;230;p37"/>
            <p:cNvPicPr preferRelativeResize="0"/>
            <p:nvPr/>
          </p:nvPicPr>
          <p:blipFill rotWithShape="1">
            <a:blip r:embed="rId2">
              <a:alphaModFix/>
            </a:blip>
            <a:srcRect l="30130" r="10335"/>
            <a:stretch/>
          </p:blipFill>
          <p:spPr>
            <a:xfrm>
              <a:off x="-433225" y="0"/>
              <a:ext cx="4601400" cy="5143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Google Shape;231;p37"/>
            <p:cNvSpPr/>
            <p:nvPr/>
          </p:nvSpPr>
          <p:spPr>
            <a:xfrm rot="5400000" flipH="1">
              <a:off x="1381334" y="1515624"/>
              <a:ext cx="5150075" cy="2112267"/>
            </a:xfrm>
            <a:custGeom>
              <a:avLst/>
              <a:gdLst/>
              <a:ahLst/>
              <a:cxnLst/>
              <a:rect l="l" t="t" r="r" b="b"/>
              <a:pathLst>
                <a:path w="131413" h="59072" extrusionOk="0">
                  <a:moveTo>
                    <a:pt x="0" y="0"/>
                  </a:moveTo>
                  <a:lnTo>
                    <a:pt x="0" y="26474"/>
                  </a:lnTo>
                  <a:cubicBezTo>
                    <a:pt x="0" y="26474"/>
                    <a:pt x="6722" y="24244"/>
                    <a:pt x="17253" y="24244"/>
                  </a:cubicBezTo>
                  <a:cubicBezTo>
                    <a:pt x="26508" y="24244"/>
                    <a:pt x="38705" y="25966"/>
                    <a:pt x="51869" y="32436"/>
                  </a:cubicBezTo>
                  <a:cubicBezTo>
                    <a:pt x="77549" y="45059"/>
                    <a:pt x="94197" y="59071"/>
                    <a:pt x="122827" y="59071"/>
                  </a:cubicBezTo>
                  <a:cubicBezTo>
                    <a:pt x="125573" y="59071"/>
                    <a:pt x="128428" y="58942"/>
                    <a:pt x="131413" y="58671"/>
                  </a:cubicBezTo>
                  <a:lnTo>
                    <a:pt x="13141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483768" y="1395056"/>
            <a:ext cx="7452600" cy="57270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r>
              <a:rPr lang="ko-KR" altLang="en-US" sz="3600" b="0" dirty="0" smtClean="0">
                <a:solidFill>
                  <a:schemeClr val="tx1"/>
                </a:solidFill>
              </a:rPr>
              <a:t>남원의료원</a:t>
            </a:r>
            <a:r>
              <a:rPr lang="ko-KR" altLang="en-US" sz="3600" dirty="0" smtClean="0">
                <a:solidFill>
                  <a:schemeClr val="tx1"/>
                </a:solidFill>
              </a:rPr>
              <a:t> </a:t>
            </a:r>
            <a:r>
              <a:rPr lang="ko-KR" altLang="en-US" sz="3600" b="0" dirty="0" smtClean="0">
                <a:solidFill>
                  <a:schemeClr val="tx1"/>
                </a:solidFill>
              </a:rPr>
              <a:t>물리치료실</a:t>
            </a:r>
            <a:endParaRPr lang="ko-KR" altLang="en-US" sz="3600" b="0" dirty="0">
              <a:solidFill>
                <a:schemeClr val="tx1"/>
              </a:solidFill>
            </a:endParaRPr>
          </a:p>
        </p:txBody>
      </p:sp>
      <p:sp>
        <p:nvSpPr>
          <p:cNvPr id="3" name="Google Shape;221;p37"/>
          <p:cNvSpPr txBox="1">
            <a:spLocks/>
          </p:cNvSpPr>
          <p:nvPr/>
        </p:nvSpPr>
        <p:spPr>
          <a:xfrm>
            <a:off x="3287903" y="1995686"/>
            <a:ext cx="5891700" cy="8244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Roboto"/>
              <a:buNone/>
              <a:defRPr sz="3400" b="1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boto"/>
              <a:buNone/>
              <a:defRPr sz="3600" b="1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boto"/>
              <a:buNone/>
              <a:defRPr sz="3600" b="1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boto"/>
              <a:buNone/>
              <a:defRPr sz="3600" b="1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boto"/>
              <a:buNone/>
              <a:defRPr sz="3600" b="1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boto"/>
              <a:buNone/>
              <a:defRPr sz="3600" b="1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boto"/>
              <a:buNone/>
              <a:defRPr sz="3600" b="1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boto"/>
              <a:buNone/>
              <a:defRPr sz="3600" b="1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boto"/>
              <a:buNone/>
              <a:defRPr sz="3600" b="1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r>
              <a:rPr lang="en-US" sz="2400" b="0" dirty="0" smtClean="0">
                <a:solidFill>
                  <a:schemeClr val="tx1"/>
                </a:solidFill>
              </a:rPr>
              <a:t>NANWON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b="0" dirty="0" smtClean="0">
                <a:solidFill>
                  <a:schemeClr val="tx1"/>
                </a:solidFill>
              </a:rPr>
              <a:t>MEDICAL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b="0" dirty="0" smtClean="0">
                <a:solidFill>
                  <a:schemeClr val="tx1"/>
                </a:solidFill>
              </a:rPr>
              <a:t>CENTER</a:t>
            </a:r>
            <a:endParaRPr lang="en-US" sz="2400" b="0" dirty="0">
              <a:solidFill>
                <a:schemeClr val="tx1"/>
              </a:solidFill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121" name="_x210361712" descr="EMB000039b456e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0996" y="4011910"/>
            <a:ext cx="2485514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Google Shape;222;p37"/>
          <p:cNvSpPr/>
          <p:nvPr/>
        </p:nvSpPr>
        <p:spPr>
          <a:xfrm>
            <a:off x="5791537" y="2774367"/>
            <a:ext cx="884432" cy="45719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220;p37"/>
          <p:cNvSpPr txBox="1">
            <a:spLocks/>
          </p:cNvSpPr>
          <p:nvPr/>
        </p:nvSpPr>
        <p:spPr>
          <a:xfrm>
            <a:off x="4397548" y="3054971"/>
            <a:ext cx="3672408" cy="2769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ko-KR" altLang="en-US" sz="2400" b="1" dirty="0" smtClean="0"/>
              <a:t>계장  윤선영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720308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9"/>
          <p:cNvSpPr txBox="1">
            <a:spLocks noGrp="1"/>
          </p:cNvSpPr>
          <p:nvPr>
            <p:ph type="title"/>
          </p:nvPr>
        </p:nvSpPr>
        <p:spPr>
          <a:xfrm>
            <a:off x="847688" y="483936"/>
            <a:ext cx="2690100" cy="121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Table of Contents</a:t>
            </a:r>
            <a:endParaRPr dirty="0"/>
          </a:p>
        </p:txBody>
      </p:sp>
      <p:sp>
        <p:nvSpPr>
          <p:cNvPr id="234" name="Google Shape;234;p39"/>
          <p:cNvSpPr/>
          <p:nvPr/>
        </p:nvSpPr>
        <p:spPr>
          <a:xfrm>
            <a:off x="5003475" y="700639"/>
            <a:ext cx="609300" cy="609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39"/>
          <p:cNvSpPr/>
          <p:nvPr/>
        </p:nvSpPr>
        <p:spPr>
          <a:xfrm>
            <a:off x="5003475" y="1748539"/>
            <a:ext cx="609300" cy="609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39"/>
          <p:cNvSpPr/>
          <p:nvPr/>
        </p:nvSpPr>
        <p:spPr>
          <a:xfrm>
            <a:off x="5003475" y="2793513"/>
            <a:ext cx="609300" cy="609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39"/>
          <p:cNvSpPr/>
          <p:nvPr/>
        </p:nvSpPr>
        <p:spPr>
          <a:xfrm>
            <a:off x="5003475" y="3848239"/>
            <a:ext cx="609300" cy="609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39"/>
          <p:cNvSpPr txBox="1">
            <a:spLocks noGrp="1"/>
          </p:cNvSpPr>
          <p:nvPr>
            <p:ph type="title" idx="7"/>
          </p:nvPr>
        </p:nvSpPr>
        <p:spPr>
          <a:xfrm>
            <a:off x="4943609" y="1881231"/>
            <a:ext cx="728700" cy="3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lt2"/>
                </a:solidFill>
              </a:rPr>
              <a:t>02</a:t>
            </a:r>
            <a:endParaRPr dirty="0">
              <a:solidFill>
                <a:schemeClr val="lt2"/>
              </a:solidFill>
            </a:endParaRPr>
          </a:p>
        </p:txBody>
      </p:sp>
      <p:sp>
        <p:nvSpPr>
          <p:cNvPr id="239" name="Google Shape;239;p39"/>
          <p:cNvSpPr txBox="1">
            <a:spLocks noGrp="1"/>
          </p:cNvSpPr>
          <p:nvPr>
            <p:ph type="title" idx="2"/>
          </p:nvPr>
        </p:nvSpPr>
        <p:spPr>
          <a:xfrm>
            <a:off x="5824484" y="1851670"/>
            <a:ext cx="2358300" cy="4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200"/>
              </a:spcBef>
              <a:spcAft>
                <a:spcPts val="0"/>
              </a:spcAft>
              <a:buNone/>
            </a:pPr>
            <a:r>
              <a:rPr lang="ko-KR" altLang="en-US" dirty="0" smtClean="0"/>
              <a:t>운동치료실 </a:t>
            </a:r>
            <a:endParaRPr dirty="0"/>
          </a:p>
        </p:txBody>
      </p:sp>
      <p:sp>
        <p:nvSpPr>
          <p:cNvPr id="241" name="Google Shape;241;p39"/>
          <p:cNvSpPr txBox="1">
            <a:spLocks noGrp="1"/>
          </p:cNvSpPr>
          <p:nvPr>
            <p:ph type="title" idx="3"/>
          </p:nvPr>
        </p:nvSpPr>
        <p:spPr>
          <a:xfrm>
            <a:off x="5824484" y="2859782"/>
            <a:ext cx="2358300" cy="4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200"/>
              </a:spcBef>
              <a:spcAft>
                <a:spcPts val="0"/>
              </a:spcAft>
              <a:buNone/>
            </a:pPr>
            <a:r>
              <a:rPr lang="ko-KR" altLang="en-US" dirty="0" smtClean="0"/>
              <a:t>전기</a:t>
            </a:r>
            <a:r>
              <a:rPr lang="en-US" altLang="ko-KR" dirty="0" smtClean="0"/>
              <a:t>.</a:t>
            </a:r>
            <a:r>
              <a:rPr lang="ko-KR" altLang="en-US" dirty="0" err="1" smtClean="0"/>
              <a:t>온열치료실</a:t>
            </a:r>
            <a:r>
              <a:rPr lang="ko-KR" altLang="en-US" dirty="0" smtClean="0"/>
              <a:t> </a:t>
            </a:r>
            <a:endParaRPr dirty="0"/>
          </a:p>
        </p:txBody>
      </p:sp>
      <p:sp>
        <p:nvSpPr>
          <p:cNvPr id="243" name="Google Shape;243;p39"/>
          <p:cNvSpPr txBox="1">
            <a:spLocks noGrp="1"/>
          </p:cNvSpPr>
          <p:nvPr>
            <p:ph type="title" idx="5"/>
          </p:nvPr>
        </p:nvSpPr>
        <p:spPr>
          <a:xfrm>
            <a:off x="5824484" y="3951650"/>
            <a:ext cx="2358300" cy="4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200"/>
              </a:spcBef>
              <a:spcAft>
                <a:spcPts val="0"/>
              </a:spcAft>
              <a:buNone/>
            </a:pPr>
            <a:r>
              <a:rPr lang="ko-KR" altLang="en-US" dirty="0" smtClean="0"/>
              <a:t>작업치료실 </a:t>
            </a:r>
            <a:endParaRPr dirty="0"/>
          </a:p>
        </p:txBody>
      </p:sp>
      <p:sp>
        <p:nvSpPr>
          <p:cNvPr id="245" name="Google Shape;245;p39"/>
          <p:cNvSpPr txBox="1">
            <a:spLocks noGrp="1"/>
          </p:cNvSpPr>
          <p:nvPr>
            <p:ph type="title" idx="8"/>
          </p:nvPr>
        </p:nvSpPr>
        <p:spPr>
          <a:xfrm>
            <a:off x="4943609" y="2929956"/>
            <a:ext cx="728700" cy="3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</a:rPr>
              <a:t>03</a:t>
            </a:r>
            <a:endParaRPr>
              <a:solidFill>
                <a:schemeClr val="lt2"/>
              </a:solidFill>
            </a:endParaRPr>
          </a:p>
        </p:txBody>
      </p:sp>
      <p:sp>
        <p:nvSpPr>
          <p:cNvPr id="246" name="Google Shape;246;p39"/>
          <p:cNvSpPr txBox="1">
            <a:spLocks noGrp="1"/>
          </p:cNvSpPr>
          <p:nvPr>
            <p:ph type="title" idx="9"/>
          </p:nvPr>
        </p:nvSpPr>
        <p:spPr>
          <a:xfrm>
            <a:off x="4943609" y="3978674"/>
            <a:ext cx="728700" cy="3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</a:rPr>
              <a:t>04</a:t>
            </a:r>
            <a:endParaRPr>
              <a:solidFill>
                <a:schemeClr val="lt2"/>
              </a:solidFill>
            </a:endParaRPr>
          </a:p>
        </p:txBody>
      </p:sp>
      <p:sp>
        <p:nvSpPr>
          <p:cNvPr id="247" name="Google Shape;247;p39"/>
          <p:cNvSpPr txBox="1">
            <a:spLocks noGrp="1"/>
          </p:cNvSpPr>
          <p:nvPr>
            <p:ph type="title" idx="13"/>
          </p:nvPr>
        </p:nvSpPr>
        <p:spPr>
          <a:xfrm>
            <a:off x="5796136" y="786826"/>
            <a:ext cx="2491932" cy="4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200"/>
              </a:spcBef>
              <a:spcAft>
                <a:spcPts val="0"/>
              </a:spcAft>
              <a:buNone/>
            </a:pPr>
            <a:r>
              <a:rPr lang="ko-KR" altLang="en-US" dirty="0" smtClean="0"/>
              <a:t>물리치료실 구성 및 인력</a:t>
            </a:r>
            <a:endParaRPr dirty="0"/>
          </a:p>
        </p:txBody>
      </p:sp>
      <p:sp>
        <p:nvSpPr>
          <p:cNvPr id="249" name="Google Shape;249;p39"/>
          <p:cNvSpPr txBox="1">
            <a:spLocks noGrp="1"/>
          </p:cNvSpPr>
          <p:nvPr>
            <p:ph type="title" idx="15"/>
          </p:nvPr>
        </p:nvSpPr>
        <p:spPr>
          <a:xfrm>
            <a:off x="4943609" y="835119"/>
            <a:ext cx="728700" cy="3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</a:rPr>
              <a:t>01</a:t>
            </a:r>
            <a:endParaRPr>
              <a:solidFill>
                <a:schemeClr val="lt2"/>
              </a:solidFill>
            </a:endParaRPr>
          </a:p>
        </p:txBody>
      </p:sp>
      <p:sp>
        <p:nvSpPr>
          <p:cNvPr id="250" name="Google Shape;250;p39"/>
          <p:cNvSpPr/>
          <p:nvPr/>
        </p:nvSpPr>
        <p:spPr>
          <a:xfrm>
            <a:off x="952501" y="2109399"/>
            <a:ext cx="491100" cy="54600"/>
          </a:xfrm>
          <a:prstGeom prst="rect">
            <a:avLst/>
          </a:prstGeom>
          <a:solidFill>
            <a:srgbClr val="5BBD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6" name="Picture 2" descr="https://search.pstatic.net/common/?src=http%3A%2F%2Fimgnews.naver.net%2Fimage%2F5772%2F2020%2F07%2F22%2F0000003891_001_20200722165254352.JPG&amp;type=sc960_83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340990"/>
            <a:ext cx="3928602" cy="257877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9" name="Google Shape;479;p50"/>
          <p:cNvPicPr preferRelativeResize="0"/>
          <p:nvPr/>
        </p:nvPicPr>
        <p:blipFill rotWithShape="1">
          <a:blip r:embed="rId3">
            <a:alphaModFix/>
          </a:blip>
          <a:srcRect t="7862" b="7870"/>
          <a:stretch/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50"/>
          <p:cNvSpPr/>
          <p:nvPr/>
        </p:nvSpPr>
        <p:spPr>
          <a:xfrm>
            <a:off x="0" y="350"/>
            <a:ext cx="9144000" cy="5143500"/>
          </a:xfrm>
          <a:prstGeom prst="rect">
            <a:avLst/>
          </a:prstGeom>
          <a:solidFill>
            <a:srgbClr val="666666">
              <a:alpha val="2232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1" name="Google Shape;481;p50"/>
          <p:cNvSpPr/>
          <p:nvPr/>
        </p:nvSpPr>
        <p:spPr>
          <a:xfrm>
            <a:off x="952500" y="0"/>
            <a:ext cx="29736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2" name="Google Shape;482;p50"/>
          <p:cNvSpPr txBox="1">
            <a:spLocks noGrp="1"/>
          </p:cNvSpPr>
          <p:nvPr>
            <p:ph type="title"/>
          </p:nvPr>
        </p:nvSpPr>
        <p:spPr>
          <a:xfrm>
            <a:off x="1225225" y="2022130"/>
            <a:ext cx="2428200" cy="111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2400" dirty="0" smtClean="0"/>
              <a:t>물리치료실</a:t>
            </a: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ko-KR" altLang="en-US" sz="2400" dirty="0" smtClean="0"/>
              <a:t>구성 및 인력</a:t>
            </a:r>
            <a:endParaRPr sz="2400" dirty="0"/>
          </a:p>
        </p:txBody>
      </p:sp>
      <p:sp>
        <p:nvSpPr>
          <p:cNvPr id="483" name="Google Shape;483;p50"/>
          <p:cNvSpPr txBox="1">
            <a:spLocks noGrp="1"/>
          </p:cNvSpPr>
          <p:nvPr>
            <p:ph type="subTitle" idx="1"/>
          </p:nvPr>
        </p:nvSpPr>
        <p:spPr>
          <a:xfrm>
            <a:off x="1225225" y="3762512"/>
            <a:ext cx="2428200" cy="78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ko-KR" altLang="en-US" dirty="0" smtClean="0"/>
              <a:t>운동치료실</a:t>
            </a:r>
            <a:endParaRPr lang="en-US" altLang="ko-KR" dirty="0" smtClean="0"/>
          </a:p>
          <a:p>
            <a:pPr marL="0" lvl="0" indent="0" algn="ctr" rtl="0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ko-KR" altLang="en-US" dirty="0" smtClean="0"/>
              <a:t>전기</a:t>
            </a:r>
            <a:r>
              <a:rPr lang="en-US" altLang="ko-KR" dirty="0" smtClean="0"/>
              <a:t>.</a:t>
            </a:r>
            <a:r>
              <a:rPr lang="ko-KR" altLang="en-US" dirty="0" err="1" smtClean="0"/>
              <a:t>온열치료실</a:t>
            </a:r>
            <a:endParaRPr lang="en-US" altLang="ko-KR" dirty="0"/>
          </a:p>
          <a:p>
            <a:pPr marL="0" lvl="0" indent="0" algn="ctr" rtl="0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ko-KR" altLang="en-US" dirty="0" smtClean="0"/>
              <a:t>작업치료실</a:t>
            </a:r>
            <a:endParaRPr lang="en-US" altLang="ko-KR" dirty="0" smtClean="0"/>
          </a:p>
          <a:p>
            <a:pPr marL="0" lvl="0" indent="0" algn="ctr" rtl="0"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en-US" altLang="ko-KR" dirty="0" smtClean="0"/>
          </a:p>
          <a:p>
            <a:pPr marL="0" lvl="0" indent="0" algn="ctr" rtl="0"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dirty="0"/>
          </a:p>
        </p:txBody>
      </p:sp>
      <p:sp>
        <p:nvSpPr>
          <p:cNvPr id="484" name="Google Shape;484;p50"/>
          <p:cNvSpPr/>
          <p:nvPr/>
        </p:nvSpPr>
        <p:spPr>
          <a:xfrm>
            <a:off x="2193784" y="3479954"/>
            <a:ext cx="491100" cy="54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p50"/>
          <p:cNvSpPr txBox="1">
            <a:spLocks noGrp="1"/>
          </p:cNvSpPr>
          <p:nvPr>
            <p:ph type="title" idx="2"/>
          </p:nvPr>
        </p:nvSpPr>
        <p:spPr>
          <a:xfrm>
            <a:off x="1225225" y="610843"/>
            <a:ext cx="2428200" cy="10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01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61645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56"/>
          <p:cNvSpPr/>
          <p:nvPr/>
        </p:nvSpPr>
        <p:spPr>
          <a:xfrm>
            <a:off x="0" y="1366200"/>
            <a:ext cx="9144000" cy="480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2" name="Google Shape;582;p56"/>
          <p:cNvSpPr txBox="1">
            <a:spLocks noGrp="1"/>
          </p:cNvSpPr>
          <p:nvPr>
            <p:ph type="title"/>
          </p:nvPr>
        </p:nvSpPr>
        <p:spPr>
          <a:xfrm>
            <a:off x="845700" y="461900"/>
            <a:ext cx="7452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dirty="0" smtClean="0"/>
              <a:t>물리치료실 구성 및 인력 현황</a:t>
            </a:r>
            <a:endParaRPr dirty="0"/>
          </a:p>
        </p:txBody>
      </p:sp>
      <p:sp>
        <p:nvSpPr>
          <p:cNvPr id="583" name="Google Shape;583;p56"/>
          <p:cNvSpPr txBox="1">
            <a:spLocks noGrp="1"/>
          </p:cNvSpPr>
          <p:nvPr>
            <p:ph type="subTitle" idx="1"/>
          </p:nvPr>
        </p:nvSpPr>
        <p:spPr>
          <a:xfrm>
            <a:off x="6052975" y="1921475"/>
            <a:ext cx="2134800" cy="63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" b="1" dirty="0" smtClean="0"/>
              <a:t>(1247) </a:t>
            </a:r>
            <a:r>
              <a:rPr lang="ko-KR" altLang="en-US" b="1" dirty="0" smtClean="0"/>
              <a:t>작업치료사</a:t>
            </a:r>
            <a:endParaRPr lang="en" b="1" dirty="0" smtClean="0"/>
          </a:p>
          <a:p>
            <a:pPr marL="0" lvl="0" indent="0" algn="ctr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" b="1" dirty="0" smtClean="0"/>
              <a:t> </a:t>
            </a:r>
            <a:r>
              <a:rPr lang="ko-KR" altLang="en-US" b="1" dirty="0" err="1" smtClean="0"/>
              <a:t>이정기</a:t>
            </a:r>
            <a:r>
              <a:rPr lang="ko-KR" altLang="en-US" b="1" dirty="0" smtClean="0"/>
              <a:t> 윤상호</a:t>
            </a:r>
            <a:endParaRPr b="1" dirty="0"/>
          </a:p>
        </p:txBody>
      </p:sp>
      <p:sp>
        <p:nvSpPr>
          <p:cNvPr id="584" name="Google Shape;584;p56"/>
          <p:cNvSpPr txBox="1">
            <a:spLocks noGrp="1"/>
          </p:cNvSpPr>
          <p:nvPr>
            <p:ph type="subTitle" idx="2"/>
          </p:nvPr>
        </p:nvSpPr>
        <p:spPr>
          <a:xfrm>
            <a:off x="950925" y="1921475"/>
            <a:ext cx="2134800" cy="63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b="1" dirty="0" smtClean="0"/>
              <a:t>(1195) </a:t>
            </a:r>
            <a:r>
              <a:rPr lang="ko-KR" altLang="en-US" b="1" dirty="0" smtClean="0"/>
              <a:t>물리치료사</a:t>
            </a:r>
            <a:endParaRPr lang="en" b="1" dirty="0" smtClean="0"/>
          </a:p>
          <a:p>
            <a:pPr marL="0" lvl="0" indent="0" algn="ctr" rtl="0">
              <a:spcBef>
                <a:spcPts val="200"/>
              </a:spcBef>
              <a:spcAft>
                <a:spcPts val="0"/>
              </a:spcAft>
              <a:buNone/>
            </a:pPr>
            <a:r>
              <a:rPr lang="ko-KR" altLang="en-US" b="1" dirty="0" smtClean="0"/>
              <a:t>양윤정 박미란 송지훈</a:t>
            </a:r>
            <a:endParaRPr b="1" dirty="0"/>
          </a:p>
        </p:txBody>
      </p:sp>
      <p:sp>
        <p:nvSpPr>
          <p:cNvPr id="585" name="Google Shape;585;p56"/>
          <p:cNvSpPr txBox="1">
            <a:spLocks noGrp="1"/>
          </p:cNvSpPr>
          <p:nvPr>
            <p:ph type="subTitle" idx="3"/>
          </p:nvPr>
        </p:nvSpPr>
        <p:spPr>
          <a:xfrm>
            <a:off x="3504600" y="1970747"/>
            <a:ext cx="2134800" cy="63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b="1" dirty="0" smtClean="0"/>
              <a:t>(1112) </a:t>
            </a:r>
            <a:r>
              <a:rPr lang="ko-KR" altLang="en-US" b="1" dirty="0" smtClean="0"/>
              <a:t>물리치료사</a:t>
            </a:r>
            <a:endParaRPr lang="en-US" altLang="ko-KR" b="1" dirty="0" smtClean="0"/>
          </a:p>
          <a:p>
            <a:pPr marL="0" lvl="0" indent="0" algn="ctr" rtl="0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ko-KR" altLang="en-US" b="1" dirty="0" smtClean="0"/>
              <a:t>윤선영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계장</a:t>
            </a:r>
            <a:r>
              <a:rPr lang="en-US" altLang="ko-KR" b="1" dirty="0" smtClean="0"/>
              <a:t>) </a:t>
            </a:r>
            <a:r>
              <a:rPr lang="ko-KR" altLang="en-US" b="1" dirty="0" smtClean="0"/>
              <a:t>박수경</a:t>
            </a:r>
            <a:endParaRPr b="1" dirty="0"/>
          </a:p>
        </p:txBody>
      </p:sp>
      <p:sp>
        <p:nvSpPr>
          <p:cNvPr id="586" name="Google Shape;586;p56"/>
          <p:cNvSpPr txBox="1">
            <a:spLocks noGrp="1"/>
          </p:cNvSpPr>
          <p:nvPr>
            <p:ph type="title" idx="4"/>
          </p:nvPr>
        </p:nvSpPr>
        <p:spPr>
          <a:xfrm>
            <a:off x="1205800" y="1432947"/>
            <a:ext cx="1625100" cy="34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dirty="0" smtClean="0">
                <a:solidFill>
                  <a:schemeClr val="lt1"/>
                </a:solidFill>
              </a:rPr>
              <a:t>운동치료</a:t>
            </a:r>
            <a:r>
              <a:rPr lang="ko-KR" altLang="en-US" dirty="0">
                <a:solidFill>
                  <a:schemeClr val="lt1"/>
                </a:solidFill>
              </a:rPr>
              <a:t>실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587" name="Google Shape;587;p56"/>
          <p:cNvSpPr txBox="1">
            <a:spLocks noGrp="1"/>
          </p:cNvSpPr>
          <p:nvPr>
            <p:ph type="title" idx="5"/>
          </p:nvPr>
        </p:nvSpPr>
        <p:spPr>
          <a:xfrm>
            <a:off x="3635896" y="1432947"/>
            <a:ext cx="1872208" cy="34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dirty="0" smtClean="0">
                <a:solidFill>
                  <a:schemeClr val="lt1"/>
                </a:solidFill>
              </a:rPr>
              <a:t>전기</a:t>
            </a:r>
            <a:r>
              <a:rPr lang="en-US" altLang="ko-KR" dirty="0" smtClean="0">
                <a:solidFill>
                  <a:schemeClr val="lt1"/>
                </a:solidFill>
              </a:rPr>
              <a:t>.</a:t>
            </a:r>
            <a:r>
              <a:rPr lang="ko-KR" altLang="en-US" dirty="0" err="1" smtClean="0">
                <a:solidFill>
                  <a:schemeClr val="lt1"/>
                </a:solidFill>
              </a:rPr>
              <a:t>온열치료실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588" name="Google Shape;588;p56"/>
          <p:cNvSpPr txBox="1">
            <a:spLocks noGrp="1"/>
          </p:cNvSpPr>
          <p:nvPr>
            <p:ph type="title" idx="6"/>
          </p:nvPr>
        </p:nvSpPr>
        <p:spPr>
          <a:xfrm>
            <a:off x="6307823" y="1432947"/>
            <a:ext cx="1625100" cy="34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dirty="0" smtClean="0">
                <a:solidFill>
                  <a:schemeClr val="lt1"/>
                </a:solidFill>
              </a:rPr>
              <a:t>작업치료실</a:t>
            </a:r>
            <a:endParaRPr dirty="0">
              <a:solidFill>
                <a:schemeClr val="lt1"/>
              </a:solidFill>
            </a:endParaRPr>
          </a:p>
        </p:txBody>
      </p:sp>
      <p:pic>
        <p:nvPicPr>
          <p:cNvPr id="15" name="Google Shape;505;p52"/>
          <p:cNvPicPr preferRelativeResize="0"/>
          <p:nvPr/>
        </p:nvPicPr>
        <p:blipFill rotWithShape="1">
          <a:blip r:embed="rId3">
            <a:alphaModFix/>
          </a:blip>
          <a:srcRect t="22974" b="34893"/>
          <a:stretch/>
        </p:blipFill>
        <p:spPr>
          <a:xfrm>
            <a:off x="0" y="2931790"/>
            <a:ext cx="9144000" cy="221171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506;p52"/>
          <p:cNvSpPr/>
          <p:nvPr/>
        </p:nvSpPr>
        <p:spPr>
          <a:xfrm>
            <a:off x="-7992" y="2931790"/>
            <a:ext cx="9144000" cy="2211710"/>
          </a:xfrm>
          <a:prstGeom prst="rect">
            <a:avLst/>
          </a:prstGeom>
          <a:solidFill>
            <a:srgbClr val="666666">
              <a:alpha val="2232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9" name="Google Shape;479;p50"/>
          <p:cNvPicPr preferRelativeResize="0"/>
          <p:nvPr/>
        </p:nvPicPr>
        <p:blipFill rotWithShape="1">
          <a:blip r:embed="rId3">
            <a:alphaModFix/>
          </a:blip>
          <a:srcRect t="7862" b="7870"/>
          <a:stretch/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50"/>
          <p:cNvSpPr/>
          <p:nvPr/>
        </p:nvSpPr>
        <p:spPr>
          <a:xfrm>
            <a:off x="0" y="350"/>
            <a:ext cx="9144000" cy="5143500"/>
          </a:xfrm>
          <a:prstGeom prst="rect">
            <a:avLst/>
          </a:prstGeom>
          <a:solidFill>
            <a:srgbClr val="666666">
              <a:alpha val="2232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1" name="Google Shape;481;p50"/>
          <p:cNvSpPr/>
          <p:nvPr/>
        </p:nvSpPr>
        <p:spPr>
          <a:xfrm>
            <a:off x="952500" y="0"/>
            <a:ext cx="29736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2" name="Google Shape;482;p50"/>
          <p:cNvSpPr txBox="1">
            <a:spLocks noGrp="1"/>
          </p:cNvSpPr>
          <p:nvPr>
            <p:ph type="title"/>
          </p:nvPr>
        </p:nvSpPr>
        <p:spPr>
          <a:xfrm>
            <a:off x="1225225" y="2022130"/>
            <a:ext cx="2428200" cy="111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2400" dirty="0" smtClean="0"/>
              <a:t>운</a:t>
            </a:r>
            <a:r>
              <a:rPr lang="ko-KR" altLang="en-US" sz="2400" dirty="0"/>
              <a:t>동</a:t>
            </a:r>
            <a:r>
              <a:rPr lang="ko-KR" altLang="en-US" sz="2400" dirty="0" smtClean="0"/>
              <a:t>치료실</a:t>
            </a: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endParaRPr sz="2400" dirty="0"/>
          </a:p>
        </p:txBody>
      </p:sp>
      <p:sp>
        <p:nvSpPr>
          <p:cNvPr id="483" name="Google Shape;483;p50"/>
          <p:cNvSpPr txBox="1">
            <a:spLocks noGrp="1"/>
          </p:cNvSpPr>
          <p:nvPr>
            <p:ph type="subTitle" idx="1"/>
          </p:nvPr>
        </p:nvSpPr>
        <p:spPr>
          <a:xfrm>
            <a:off x="1225225" y="3762512"/>
            <a:ext cx="2428200" cy="78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ko-KR" altLang="en-US" dirty="0" smtClean="0"/>
              <a:t>운동치료실 전경</a:t>
            </a:r>
            <a:endParaRPr lang="en-US" altLang="ko-KR" dirty="0" smtClean="0"/>
          </a:p>
          <a:p>
            <a:pPr marL="0" lvl="0" indent="0" algn="ctr" rtl="0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ko-KR" altLang="en-US" dirty="0" smtClean="0"/>
              <a:t>운동치료실 소개</a:t>
            </a:r>
            <a:endParaRPr lang="en-US" altLang="ko-KR" dirty="0"/>
          </a:p>
          <a:p>
            <a:pPr marL="0" lvl="0" indent="0" algn="ctr" rtl="0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ko-KR" altLang="en-US" dirty="0" smtClean="0"/>
              <a:t> 처방코드에 따른 치료 </a:t>
            </a:r>
            <a:endParaRPr lang="en-US" altLang="ko-KR" dirty="0" smtClean="0"/>
          </a:p>
          <a:p>
            <a:pPr marL="0" lvl="0" indent="0" algn="ctr" rtl="0"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en-US" altLang="ko-KR" dirty="0" smtClean="0"/>
          </a:p>
          <a:p>
            <a:pPr marL="0" lvl="0" indent="0" algn="ctr" rtl="0"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dirty="0"/>
          </a:p>
        </p:txBody>
      </p:sp>
      <p:sp>
        <p:nvSpPr>
          <p:cNvPr id="484" name="Google Shape;484;p50"/>
          <p:cNvSpPr/>
          <p:nvPr/>
        </p:nvSpPr>
        <p:spPr>
          <a:xfrm>
            <a:off x="2193784" y="3479954"/>
            <a:ext cx="491100" cy="54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p50"/>
          <p:cNvSpPr txBox="1">
            <a:spLocks noGrp="1"/>
          </p:cNvSpPr>
          <p:nvPr>
            <p:ph type="title" idx="2"/>
          </p:nvPr>
        </p:nvSpPr>
        <p:spPr>
          <a:xfrm>
            <a:off x="1225225" y="610843"/>
            <a:ext cx="2428200" cy="10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02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76930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40"/>
          <p:cNvPicPr preferRelativeResize="0"/>
          <p:nvPr/>
        </p:nvPicPr>
        <p:blipFill rotWithShape="1">
          <a:blip r:embed="rId3">
            <a:alphaModFix/>
          </a:blip>
          <a:srcRect t="29774" b="15613"/>
          <a:stretch/>
        </p:blipFill>
        <p:spPr>
          <a:xfrm>
            <a:off x="0" y="0"/>
            <a:ext cx="9143999" cy="3330639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40"/>
          <p:cNvSpPr/>
          <p:nvPr/>
        </p:nvSpPr>
        <p:spPr>
          <a:xfrm>
            <a:off x="0" y="0"/>
            <a:ext cx="9144000" cy="3330600"/>
          </a:xfrm>
          <a:prstGeom prst="rect">
            <a:avLst/>
          </a:prstGeom>
          <a:solidFill>
            <a:srgbClr val="666666">
              <a:alpha val="2232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40"/>
          <p:cNvSpPr txBox="1">
            <a:spLocks noGrp="1"/>
          </p:cNvSpPr>
          <p:nvPr>
            <p:ph type="title"/>
          </p:nvPr>
        </p:nvSpPr>
        <p:spPr>
          <a:xfrm>
            <a:off x="611560" y="3896212"/>
            <a:ext cx="7586400" cy="492300"/>
          </a:xfrm>
          <a:prstGeom prst="rect">
            <a:avLst/>
          </a:prstGeom>
        </p:spPr>
        <p:txBody>
          <a:bodyPr spcFirstLastPara="1" wrap="square" lIns="91425" tIns="90000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1"/>
                </a:solidFill>
              </a:rPr>
              <a:t>Introduction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261" name="Google Shape;261;p40"/>
          <p:cNvSpPr/>
          <p:nvPr/>
        </p:nvSpPr>
        <p:spPr>
          <a:xfrm>
            <a:off x="952501" y="3586506"/>
            <a:ext cx="491100" cy="54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921" y="0"/>
            <a:ext cx="9168920" cy="51435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95000"/>
              </a:schemeClr>
            </a:glow>
            <a:outerShdw dist="35921" dir="2700000" algn="ctr" rotWithShape="0">
              <a:schemeClr val="bg2"/>
            </a:outerShd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5379" y="154086"/>
            <a:ext cx="2826462" cy="52322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solidFill>
                  <a:schemeClr val="accent6">
                    <a:lumMod val="50000"/>
                  </a:schemeClr>
                </a:solidFill>
              </a:rPr>
              <a:t>운동치료실 전경</a:t>
            </a:r>
            <a:endParaRPr lang="ko-KR" alt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8"/>
          <p:cNvSpPr txBox="1">
            <a:spLocks noGrp="1"/>
          </p:cNvSpPr>
          <p:nvPr>
            <p:ph type="body" idx="1"/>
          </p:nvPr>
        </p:nvSpPr>
        <p:spPr>
          <a:xfrm>
            <a:off x="539552" y="1296525"/>
            <a:ext cx="7992888" cy="3492300"/>
          </a:xfrm>
          <a:prstGeom prst="rect">
            <a:avLst/>
          </a:prstGeom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158750" indent="0" algn="dist" fontAlgn="base" latinLnBrk="1">
              <a:lnSpc>
                <a:spcPct val="150000"/>
              </a:lnSpc>
              <a:buClrTx/>
              <a:buNone/>
            </a:pPr>
            <a:r>
              <a:rPr lang="ko-KR" altLang="en-US" sz="1600" dirty="0" smtClean="0"/>
              <a:t>소개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질병이나 사고로 인한 뇌졸중</a:t>
            </a:r>
            <a:r>
              <a:rPr lang="en-US" altLang="ko-KR" sz="1600" dirty="0" smtClean="0"/>
              <a:t>, </a:t>
            </a:r>
            <a:r>
              <a:rPr lang="ko-KR" altLang="en-US" sz="1600" dirty="0" err="1" smtClean="0"/>
              <a:t>외상성</a:t>
            </a:r>
            <a:r>
              <a:rPr lang="ko-KR" altLang="en-US" sz="1600" dirty="0" smtClean="0"/>
              <a:t> </a:t>
            </a:r>
            <a:r>
              <a:rPr lang="ko-KR" altLang="en-US" sz="1600" dirty="0" err="1" smtClean="0"/>
              <a:t>뇌손상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,</a:t>
            </a:r>
            <a:r>
              <a:rPr lang="ko-KR" altLang="en-US" sz="1600" dirty="0" smtClean="0"/>
              <a:t>척수손상 등 중추신경계 </a:t>
            </a:r>
            <a:r>
              <a:rPr lang="ko-KR" altLang="en-US" sz="1600" dirty="0" err="1" smtClean="0"/>
              <a:t>손상으</a:t>
            </a:r>
            <a:endParaRPr lang="en-US" altLang="ko-KR" sz="1600" dirty="0" smtClean="0"/>
          </a:p>
          <a:p>
            <a:pPr marL="158750" indent="0" algn="dist" fontAlgn="base" latinLnBrk="1">
              <a:lnSpc>
                <a:spcPct val="150000"/>
              </a:lnSpc>
              <a:buClrTx/>
              <a:buNone/>
            </a:pPr>
            <a:r>
              <a:rPr lang="ko-KR" altLang="en-US" sz="1600" dirty="0" err="1" smtClean="0"/>
              <a:t>로</a:t>
            </a:r>
            <a:r>
              <a:rPr lang="ko-KR" altLang="en-US" sz="1600" dirty="0" smtClean="0"/>
              <a:t> 신체기능에 장애가 발생한 경우 재활의학과 전문의의 진단에 따라 환자에게 질환</a:t>
            </a:r>
            <a:endParaRPr lang="en-US" altLang="ko-KR" sz="1600" dirty="0" smtClean="0"/>
          </a:p>
          <a:p>
            <a:pPr marL="158750" indent="0" algn="dist" fontAlgn="base" latinLnBrk="1">
              <a:lnSpc>
                <a:spcPct val="150000"/>
              </a:lnSpc>
              <a:buClrTx/>
              <a:buNone/>
            </a:pPr>
            <a:r>
              <a:rPr lang="ko-KR" altLang="en-US" sz="1600" dirty="0" err="1" smtClean="0"/>
              <a:t>으로</a:t>
            </a:r>
            <a:r>
              <a:rPr lang="ko-KR" altLang="en-US" sz="1600" dirty="0" smtClean="0"/>
              <a:t> 인해 잘못된 운동패턴을 개선하고 능률적인 움직임의 방법들을 촉진시키는 치료</a:t>
            </a:r>
            <a:endParaRPr lang="en-US" altLang="ko-KR" sz="1600" dirty="0" smtClean="0"/>
          </a:p>
          <a:p>
            <a:pPr marL="158750" indent="0" fontAlgn="base" latinLnBrk="1">
              <a:lnSpc>
                <a:spcPct val="150000"/>
              </a:lnSpc>
              <a:buClrTx/>
              <a:buNone/>
            </a:pPr>
            <a:r>
              <a:rPr lang="ko-KR" altLang="en-US" sz="1600" dirty="0" err="1" smtClean="0"/>
              <a:t>를</a:t>
            </a:r>
            <a:r>
              <a:rPr lang="ko-KR" altLang="en-US" sz="1600" dirty="0" smtClean="0"/>
              <a:t> 한다</a:t>
            </a:r>
            <a:r>
              <a:rPr lang="en-US" altLang="ko-KR" sz="1600" dirty="0" smtClean="0"/>
              <a:t>.</a:t>
            </a:r>
          </a:p>
          <a:p>
            <a:pPr marL="158750" indent="0" algn="dist" fontAlgn="base" latinLnBrk="1">
              <a:lnSpc>
                <a:spcPct val="150000"/>
              </a:lnSpc>
              <a:buClrTx/>
              <a:buNone/>
            </a:pPr>
            <a:endParaRPr lang="en-US" altLang="ko-KR" sz="1600" dirty="0"/>
          </a:p>
          <a:p>
            <a:pPr marL="158750" indent="0" algn="dist" fontAlgn="base" latinLnBrk="1">
              <a:lnSpc>
                <a:spcPct val="150000"/>
              </a:lnSpc>
              <a:buClrTx/>
              <a:buNone/>
            </a:pPr>
            <a:r>
              <a:rPr lang="ko-KR" altLang="en-US" sz="1600" dirty="0" smtClean="0"/>
              <a:t>대상자 </a:t>
            </a:r>
            <a:r>
              <a:rPr lang="en-US" altLang="ko-KR" sz="1600" dirty="0" smtClean="0"/>
              <a:t>: </a:t>
            </a:r>
            <a:r>
              <a:rPr lang="ko-KR" altLang="en-US" sz="1600" dirty="0" err="1" smtClean="0"/>
              <a:t>뇌병변</a:t>
            </a:r>
            <a:r>
              <a:rPr lang="en-US" altLang="ko-KR" sz="1600" dirty="0" smtClean="0"/>
              <a:t>, </a:t>
            </a:r>
            <a:r>
              <a:rPr lang="ko-KR" altLang="en-US" sz="1600" dirty="0" err="1" smtClean="0"/>
              <a:t>외상성</a:t>
            </a:r>
            <a:r>
              <a:rPr lang="ko-KR" altLang="en-US" sz="1600" dirty="0" smtClean="0"/>
              <a:t> </a:t>
            </a:r>
            <a:r>
              <a:rPr lang="ko-KR" altLang="en-US" sz="1600" dirty="0" err="1" smtClean="0"/>
              <a:t>뇌손상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척수손상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파킨슨병 등의 중추신경계 손상 장애</a:t>
            </a:r>
            <a:endParaRPr lang="en-US" altLang="ko-KR" sz="1600" dirty="0" smtClean="0"/>
          </a:p>
          <a:p>
            <a:pPr marL="158750" indent="0" algn="dist" fontAlgn="base" latinLnBrk="1">
              <a:lnSpc>
                <a:spcPct val="150000"/>
              </a:lnSpc>
              <a:buClrTx/>
              <a:buNone/>
            </a:pPr>
            <a:endParaRPr lang="en-US" altLang="ko-KR" sz="1600" dirty="0"/>
          </a:p>
          <a:p>
            <a:pPr marL="158750" indent="0" algn="dist" fontAlgn="base" latinLnBrk="1">
              <a:lnSpc>
                <a:spcPct val="150000"/>
              </a:lnSpc>
              <a:buClrTx/>
              <a:buNone/>
            </a:pPr>
            <a:r>
              <a:rPr lang="ko-KR" altLang="en-US" sz="1600" dirty="0" smtClean="0"/>
              <a:t>처방 코드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중추신경계발달재활치료</a:t>
            </a:r>
            <a:r>
              <a:rPr lang="en-US" altLang="ko-KR" sz="1600" dirty="0" smtClean="0"/>
              <a:t>, </a:t>
            </a:r>
            <a:r>
              <a:rPr lang="ko-KR" altLang="en-US" sz="1600" dirty="0" err="1" smtClean="0"/>
              <a:t>기능적전기자극치료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매트</a:t>
            </a:r>
            <a:r>
              <a:rPr lang="en-US" altLang="ko-KR" sz="1600" dirty="0" smtClean="0"/>
              <a:t>·</a:t>
            </a:r>
            <a:r>
              <a:rPr lang="ko-KR" altLang="en-US" sz="1600" dirty="0" smtClean="0"/>
              <a:t>이동치료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보행치료</a:t>
            </a:r>
          </a:p>
          <a:p>
            <a:pPr marL="0" lvl="0" indent="0" algn="dist" rtl="0" latinLnBrk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 smtClean="0">
              <a:solidFill>
                <a:schemeClr val="dk1"/>
              </a:solidFill>
            </a:endParaRPr>
          </a:p>
          <a:p>
            <a:pPr marL="0" lvl="0" indent="0" algn="dist" rtl="0" latinLnBrk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228" name="Google Shape;228;p38"/>
          <p:cNvSpPr txBox="1">
            <a:spLocks noGrp="1"/>
          </p:cNvSpPr>
          <p:nvPr>
            <p:ph type="title"/>
          </p:nvPr>
        </p:nvSpPr>
        <p:spPr>
          <a:xfrm>
            <a:off x="835882" y="468334"/>
            <a:ext cx="7465800" cy="67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dirty="0" smtClean="0"/>
              <a:t>운동치료실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2923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1"/>
          <p:cNvSpPr txBox="1">
            <a:spLocks noGrp="1"/>
          </p:cNvSpPr>
          <p:nvPr>
            <p:ph type="title"/>
          </p:nvPr>
        </p:nvSpPr>
        <p:spPr>
          <a:xfrm>
            <a:off x="611446" y="411510"/>
            <a:ext cx="3312368" cy="124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3200" dirty="0" smtClean="0"/>
              <a:t>운</a:t>
            </a:r>
            <a:r>
              <a:rPr lang="ko-KR" altLang="en-US" sz="3200" dirty="0"/>
              <a:t>동</a:t>
            </a:r>
            <a:r>
              <a:rPr lang="ko-KR" altLang="en-US" sz="3200" dirty="0" smtClean="0"/>
              <a:t>치료실</a:t>
            </a:r>
            <a:endParaRPr sz="3200" dirty="0"/>
          </a:p>
        </p:txBody>
      </p:sp>
      <p:sp>
        <p:nvSpPr>
          <p:cNvPr id="267" name="Google Shape;267;p41"/>
          <p:cNvSpPr txBox="1">
            <a:spLocks noGrp="1"/>
          </p:cNvSpPr>
          <p:nvPr>
            <p:ph type="subTitle" idx="1"/>
          </p:nvPr>
        </p:nvSpPr>
        <p:spPr>
          <a:xfrm>
            <a:off x="179512" y="1779662"/>
            <a:ext cx="4176464" cy="29523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chemeClr val="tx1"/>
              </a:buClr>
            </a:pPr>
            <a:r>
              <a:rPr lang="ko-KR" altLang="en-US" dirty="0" smtClean="0">
                <a:latin typeface="+mn-ea"/>
              </a:rPr>
              <a:t>  중추신경계발달재활치료</a:t>
            </a:r>
            <a:r>
              <a:rPr lang="en-US" altLang="ko-KR" dirty="0" smtClean="0">
                <a:latin typeface="+mn-ea"/>
              </a:rPr>
              <a:t>(MM015)</a:t>
            </a:r>
            <a:r>
              <a:rPr lang="en-US" altLang="ko-KR" sz="1000" dirty="0" smtClean="0"/>
              <a:t>  </a:t>
            </a:r>
          </a:p>
          <a:p>
            <a:pPr marL="0" indent="0">
              <a:buClr>
                <a:schemeClr val="tx1"/>
              </a:buClr>
            </a:pPr>
            <a:endParaRPr lang="en-US" altLang="ko-KR" dirty="0"/>
          </a:p>
          <a:p>
            <a:pPr marL="274320" lvl="1" indent="0" algn="dist">
              <a:lnSpc>
                <a:spcPct val="150000"/>
              </a:lnSpc>
            </a:pPr>
            <a:r>
              <a:rPr lang="en-US" altLang="ko-KR" sz="1200" dirty="0">
                <a:latin typeface="+mj-ea"/>
              </a:rPr>
              <a:t>NDT, </a:t>
            </a:r>
            <a:r>
              <a:rPr lang="en-US" altLang="ko-KR" sz="1200" dirty="0" err="1">
                <a:latin typeface="+mj-ea"/>
              </a:rPr>
              <a:t>Bobath</a:t>
            </a:r>
            <a:r>
              <a:rPr lang="en-US" altLang="ko-KR" sz="1200" dirty="0">
                <a:latin typeface="+mj-ea"/>
              </a:rPr>
              <a:t>, </a:t>
            </a:r>
            <a:r>
              <a:rPr lang="en-US" altLang="ko-KR" sz="1200" dirty="0" smtClean="0">
                <a:latin typeface="+mj-ea"/>
              </a:rPr>
              <a:t>PNF </a:t>
            </a:r>
            <a:r>
              <a:rPr lang="ko-KR" altLang="en-US" sz="1200" dirty="0" smtClean="0">
                <a:latin typeface="+mj-ea"/>
              </a:rPr>
              <a:t>등 중추신경계발달치료 전문</a:t>
            </a:r>
            <a:r>
              <a:rPr lang="ko-KR" altLang="en-US" sz="1200" dirty="0" smtClean="0"/>
              <a:t>자격</a:t>
            </a:r>
            <a:endParaRPr lang="en-US" altLang="ko-KR" sz="1200" dirty="0" smtClean="0"/>
          </a:p>
          <a:p>
            <a:pPr marL="274320" lvl="1" indent="0" algn="l" latinLnBrk="1">
              <a:lnSpc>
                <a:spcPct val="150000"/>
              </a:lnSpc>
            </a:pPr>
            <a:r>
              <a:rPr lang="ko-KR" altLang="en-US" sz="1200" dirty="0" smtClean="0"/>
              <a:t>과정 </a:t>
            </a:r>
            <a:r>
              <a:rPr lang="ko-KR" altLang="en-US" sz="1200" dirty="0"/>
              <a:t>등</a:t>
            </a:r>
            <a:r>
              <a:rPr lang="ko-KR" altLang="en-US" sz="1200" dirty="0" smtClean="0"/>
              <a:t>을 </a:t>
            </a:r>
            <a:r>
              <a:rPr lang="ko-KR" altLang="en-US" sz="1200" dirty="0"/>
              <a:t>이수한 </a:t>
            </a:r>
            <a:r>
              <a:rPr lang="ko-KR" altLang="en-US" sz="1200" dirty="0" smtClean="0"/>
              <a:t>재활전문</a:t>
            </a:r>
            <a:r>
              <a:rPr lang="en-US" altLang="ko-KR" sz="1200" dirty="0"/>
              <a:t> </a:t>
            </a:r>
            <a:r>
              <a:rPr lang="ko-KR" altLang="en-US" sz="1200" dirty="0" smtClean="0"/>
              <a:t>물리치료사가 </a:t>
            </a:r>
            <a:r>
              <a:rPr lang="ko-KR" altLang="en-US" sz="1200" dirty="0"/>
              <a:t>중추신경계 및 </a:t>
            </a:r>
            <a:r>
              <a:rPr lang="ko-KR" altLang="en-US" sz="1200" dirty="0" err="1" smtClean="0"/>
              <a:t>근골격계</a:t>
            </a:r>
            <a:r>
              <a:rPr lang="ko-KR" altLang="en-US" sz="1200" dirty="0" smtClean="0"/>
              <a:t> 손상으로 </a:t>
            </a:r>
            <a:r>
              <a:rPr lang="ko-KR" altLang="en-US" sz="1200" dirty="0"/>
              <a:t>인해 </a:t>
            </a:r>
            <a:r>
              <a:rPr lang="ko-KR" altLang="en-US" sz="1200" dirty="0" smtClean="0"/>
              <a:t>나타나는 </a:t>
            </a:r>
            <a:r>
              <a:rPr lang="ko-KR" altLang="en-US" sz="1200" dirty="0"/>
              <a:t>기능장애를 </a:t>
            </a:r>
            <a:r>
              <a:rPr lang="en-US" altLang="ko-KR" sz="1200" dirty="0">
                <a:latin typeface="+mn-ea"/>
              </a:rPr>
              <a:t>1:1</a:t>
            </a:r>
            <a:r>
              <a:rPr lang="en-US" altLang="ko-KR" sz="1200" dirty="0"/>
              <a:t> </a:t>
            </a:r>
            <a:r>
              <a:rPr lang="ko-KR" altLang="en-US" sz="1200" dirty="0"/>
              <a:t>집중적인 치료를 </a:t>
            </a:r>
            <a:r>
              <a:rPr lang="ko-KR" altLang="en-US" sz="1200" dirty="0" smtClean="0"/>
              <a:t>통하여</a:t>
            </a:r>
            <a:r>
              <a:rPr lang="en-US" altLang="ko-KR" sz="1200" dirty="0"/>
              <a:t> </a:t>
            </a:r>
            <a:r>
              <a:rPr lang="ko-KR" altLang="en-US" sz="1200" dirty="0" smtClean="0"/>
              <a:t>운동기능을 회복시키는 훈련이다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270" name="Google Shape;270;p41"/>
          <p:cNvSpPr/>
          <p:nvPr/>
        </p:nvSpPr>
        <p:spPr>
          <a:xfrm>
            <a:off x="952500" y="1563638"/>
            <a:ext cx="491100" cy="54600"/>
          </a:xfrm>
          <a:prstGeom prst="rect">
            <a:avLst/>
          </a:prstGeom>
          <a:solidFill>
            <a:srgbClr val="5BBD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6" name="Picture 2" descr="C:\Users\NWMC\Desktop\KakaoTalk_20230310_100158035_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0"/>
            <a:ext cx="4139952" cy="5143499"/>
          </a:xfrm>
          <a:prstGeom prst="rect">
            <a:avLst/>
          </a:prstGeom>
          <a:noFill/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642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1"/>
          <p:cNvSpPr txBox="1">
            <a:spLocks noGrp="1"/>
          </p:cNvSpPr>
          <p:nvPr>
            <p:ph type="title"/>
          </p:nvPr>
        </p:nvSpPr>
        <p:spPr>
          <a:xfrm>
            <a:off x="611446" y="411510"/>
            <a:ext cx="3312368" cy="124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3200" dirty="0" smtClean="0"/>
              <a:t>운</a:t>
            </a:r>
            <a:r>
              <a:rPr lang="ko-KR" altLang="en-US" sz="3200" dirty="0"/>
              <a:t>동</a:t>
            </a:r>
            <a:r>
              <a:rPr lang="ko-KR" altLang="en-US" sz="3200" dirty="0" smtClean="0"/>
              <a:t>치료실</a:t>
            </a:r>
            <a:endParaRPr sz="3200" dirty="0"/>
          </a:p>
        </p:txBody>
      </p:sp>
      <p:sp>
        <p:nvSpPr>
          <p:cNvPr id="267" name="Google Shape;267;p41"/>
          <p:cNvSpPr txBox="1">
            <a:spLocks noGrp="1"/>
          </p:cNvSpPr>
          <p:nvPr>
            <p:ph type="subTitle" idx="1"/>
          </p:nvPr>
        </p:nvSpPr>
        <p:spPr>
          <a:xfrm>
            <a:off x="179512" y="1779662"/>
            <a:ext cx="4176464" cy="29523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Tx/>
              <a:defRPr/>
            </a:pPr>
            <a:r>
              <a:rPr lang="ko-KR" altLang="en-US" dirty="0" smtClean="0">
                <a:solidFill>
                  <a:srgbClr val="303C18"/>
                </a:solidFill>
                <a:latin typeface="+mn-ea"/>
                <a:cs typeface="HY동녘M"/>
              </a:rPr>
              <a:t>  </a:t>
            </a:r>
            <a:r>
              <a:rPr lang="ko-KR" altLang="en-US" dirty="0" err="1" smtClean="0">
                <a:solidFill>
                  <a:srgbClr val="303C18"/>
                </a:solidFill>
                <a:latin typeface="+mn-ea"/>
                <a:cs typeface="HY동녘M"/>
              </a:rPr>
              <a:t>기능적전기자극치료</a:t>
            </a:r>
            <a:r>
              <a:rPr lang="en-US" altLang="ko-KR" dirty="0" smtClean="0">
                <a:solidFill>
                  <a:srgbClr val="303C18"/>
                </a:solidFill>
                <a:latin typeface="+mn-ea"/>
                <a:cs typeface="HY동녘M"/>
              </a:rPr>
              <a:t>(MM151</a:t>
            </a:r>
            <a:r>
              <a:rPr lang="en-US" altLang="ko-KR" dirty="0">
                <a:solidFill>
                  <a:srgbClr val="303C18"/>
                </a:solidFill>
                <a:latin typeface="+mn-ea"/>
                <a:cs typeface="HY동녘M"/>
              </a:rPr>
              <a:t>)</a:t>
            </a:r>
          </a:p>
          <a:p>
            <a:pPr>
              <a:buClrTx/>
              <a:defRPr/>
            </a:pPr>
            <a:endParaRPr lang="en-US" altLang="ko-KR" dirty="0">
              <a:solidFill>
                <a:srgbClr val="303C18"/>
              </a:solidFill>
              <a:latin typeface="+mn-ea"/>
              <a:cs typeface="HY동녘M"/>
            </a:endParaRPr>
          </a:p>
          <a:p>
            <a:pPr marL="274320" lvl="1" indent="0" algn="dist">
              <a:lnSpc>
                <a:spcPct val="150000"/>
              </a:lnSpc>
            </a:pPr>
            <a:r>
              <a:rPr lang="ko-KR" altLang="en-US" sz="1200" dirty="0"/>
              <a:t>중추신경계 손상으로 인한 마비된 근육의 전기적 </a:t>
            </a:r>
            <a:r>
              <a:rPr lang="ko-KR" altLang="en-US" sz="1200" dirty="0" smtClean="0"/>
              <a:t>자극</a:t>
            </a:r>
            <a:endParaRPr lang="en-US" altLang="ko-KR" sz="1200" dirty="0" smtClean="0"/>
          </a:p>
          <a:p>
            <a:pPr marL="274320" lvl="1" indent="0" algn="dist">
              <a:lnSpc>
                <a:spcPct val="150000"/>
              </a:lnSpc>
            </a:pPr>
            <a:r>
              <a:rPr lang="ko-KR" altLang="en-US" sz="1200" dirty="0" smtClean="0"/>
              <a:t>을 </a:t>
            </a:r>
            <a:r>
              <a:rPr lang="ko-KR" altLang="en-US" sz="1200" dirty="0"/>
              <a:t>적용하는 치료로</a:t>
            </a:r>
            <a:r>
              <a:rPr lang="en-US" altLang="ko-KR" sz="1200" dirty="0"/>
              <a:t> </a:t>
            </a:r>
            <a:r>
              <a:rPr lang="ko-KR" altLang="en-US" sz="1200" dirty="0" err="1"/>
              <a:t>마비측</a:t>
            </a:r>
            <a:r>
              <a:rPr lang="ko-KR" altLang="en-US" sz="1200" dirty="0"/>
              <a:t> </a:t>
            </a:r>
            <a:r>
              <a:rPr lang="ko-KR" altLang="en-US" sz="1200" dirty="0" smtClean="0"/>
              <a:t>상</a:t>
            </a:r>
            <a:r>
              <a:rPr lang="en-US" altLang="ko-KR" sz="1200" dirty="0" smtClean="0"/>
              <a:t>/</a:t>
            </a:r>
            <a:r>
              <a:rPr lang="ko-KR" altLang="en-US" sz="1200" dirty="0" smtClean="0"/>
              <a:t>하지에 </a:t>
            </a:r>
            <a:r>
              <a:rPr lang="ko-KR" altLang="en-US" sz="1200" dirty="0"/>
              <a:t>적용하여 </a:t>
            </a:r>
            <a:r>
              <a:rPr lang="ko-KR" altLang="en-US" sz="1200" dirty="0" smtClean="0"/>
              <a:t>근육</a:t>
            </a:r>
            <a:endParaRPr lang="en-US" altLang="ko-KR" sz="1200" dirty="0" smtClean="0"/>
          </a:p>
          <a:p>
            <a:pPr marL="274320" lvl="1" indent="0" algn="dist">
              <a:lnSpc>
                <a:spcPct val="150000"/>
              </a:lnSpc>
            </a:pPr>
            <a:r>
              <a:rPr lang="ko-KR" altLang="en-US" sz="1200" dirty="0" smtClean="0"/>
              <a:t>을 </a:t>
            </a:r>
            <a:r>
              <a:rPr lang="ko-KR" altLang="en-US" sz="1200" dirty="0"/>
              <a:t>기능적으로 수축하게 하여 근육 조절 능력을 </a:t>
            </a:r>
            <a:r>
              <a:rPr lang="ko-KR" altLang="en-US" sz="1200" dirty="0" smtClean="0"/>
              <a:t>향상</a:t>
            </a:r>
            <a:endParaRPr lang="en-US" altLang="ko-KR" sz="1200" dirty="0" smtClean="0"/>
          </a:p>
          <a:p>
            <a:pPr marL="274320" lvl="1" indent="0" algn="l">
              <a:lnSpc>
                <a:spcPct val="150000"/>
              </a:lnSpc>
            </a:pPr>
            <a:r>
              <a:rPr lang="ko-KR" altLang="en-US" sz="1200" dirty="0" smtClean="0"/>
              <a:t>시키는 전기적 자극치료 훈련이다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  <p:sp>
        <p:nvSpPr>
          <p:cNvPr id="270" name="Google Shape;270;p41"/>
          <p:cNvSpPr/>
          <p:nvPr/>
        </p:nvSpPr>
        <p:spPr>
          <a:xfrm>
            <a:off x="952500" y="1563638"/>
            <a:ext cx="491100" cy="54600"/>
          </a:xfrm>
          <a:prstGeom prst="rect">
            <a:avLst/>
          </a:prstGeom>
          <a:solidFill>
            <a:srgbClr val="5BBD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418" y="0"/>
            <a:ext cx="4144582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0664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1"/>
          <p:cNvSpPr txBox="1">
            <a:spLocks noGrp="1"/>
          </p:cNvSpPr>
          <p:nvPr>
            <p:ph type="title"/>
          </p:nvPr>
        </p:nvSpPr>
        <p:spPr>
          <a:xfrm>
            <a:off x="611446" y="411510"/>
            <a:ext cx="3312368" cy="124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3200" dirty="0" smtClean="0"/>
              <a:t>운</a:t>
            </a:r>
            <a:r>
              <a:rPr lang="ko-KR" altLang="en-US" sz="3200" dirty="0"/>
              <a:t>동</a:t>
            </a:r>
            <a:r>
              <a:rPr lang="ko-KR" altLang="en-US" sz="3200" dirty="0" smtClean="0"/>
              <a:t>치료실</a:t>
            </a:r>
            <a:endParaRPr sz="3200" dirty="0"/>
          </a:p>
        </p:txBody>
      </p:sp>
      <p:sp>
        <p:nvSpPr>
          <p:cNvPr id="267" name="Google Shape;267;p41"/>
          <p:cNvSpPr txBox="1">
            <a:spLocks noGrp="1"/>
          </p:cNvSpPr>
          <p:nvPr>
            <p:ph type="subTitle" idx="1"/>
          </p:nvPr>
        </p:nvSpPr>
        <p:spPr>
          <a:xfrm>
            <a:off x="179512" y="1779662"/>
            <a:ext cx="4176464" cy="29523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fontAlgn="base">
              <a:buClrTx/>
            </a:pPr>
            <a:r>
              <a:rPr lang="ko-KR" altLang="en-US" dirty="0" smtClean="0"/>
              <a:t>  매트</a:t>
            </a:r>
            <a:r>
              <a:rPr lang="en-US" altLang="ko-KR" dirty="0"/>
              <a:t>·</a:t>
            </a:r>
            <a:r>
              <a:rPr lang="ko-KR" altLang="en-US" dirty="0"/>
              <a:t>이동치료</a:t>
            </a:r>
            <a:r>
              <a:rPr lang="en-US" altLang="ko-KR" dirty="0">
                <a:latin typeface="+mn-ea"/>
              </a:rPr>
              <a:t>(MM301</a:t>
            </a:r>
            <a:r>
              <a:rPr lang="en-US" altLang="ko-KR" dirty="0" smtClean="0">
                <a:latin typeface="+mn-ea"/>
              </a:rPr>
              <a:t>)</a:t>
            </a:r>
          </a:p>
          <a:p>
            <a:pPr fontAlgn="base">
              <a:buClrTx/>
            </a:pPr>
            <a:endParaRPr lang="ko-KR" altLang="en-US" dirty="0">
              <a:latin typeface="+mn-ea"/>
            </a:endParaRPr>
          </a:p>
          <a:p>
            <a:pPr marL="274320" lvl="1" indent="0" algn="dist" fontAlgn="base">
              <a:lnSpc>
                <a:spcPct val="150000"/>
              </a:lnSpc>
            </a:pPr>
            <a:r>
              <a:rPr lang="ko-KR" altLang="en-US" sz="1200" dirty="0"/>
              <a:t>서거나 보행을 하기 위해 매트에서 이루어지는 </a:t>
            </a:r>
            <a:r>
              <a:rPr lang="ko-KR" altLang="en-US" sz="1200" dirty="0" smtClean="0"/>
              <a:t>기본</a:t>
            </a:r>
            <a:endParaRPr lang="en-US" altLang="ko-KR" sz="1200" dirty="0" smtClean="0"/>
          </a:p>
          <a:p>
            <a:pPr marL="274320" lvl="1" indent="0" algn="dist" fontAlgn="base">
              <a:lnSpc>
                <a:spcPct val="150000"/>
              </a:lnSpc>
            </a:pPr>
            <a:r>
              <a:rPr lang="ko-KR" altLang="en-US" sz="1200" dirty="0" smtClean="0"/>
              <a:t>적인 </a:t>
            </a:r>
            <a:r>
              <a:rPr lang="ko-KR" altLang="en-US" sz="1200" dirty="0"/>
              <a:t>활동 훈련으로 근력 및 기능적 </a:t>
            </a:r>
            <a:r>
              <a:rPr lang="ko-KR" altLang="en-US" sz="1200" dirty="0" smtClean="0"/>
              <a:t>관절가동</a:t>
            </a:r>
            <a:r>
              <a:rPr lang="en-US" altLang="ko-KR" sz="1200" dirty="0"/>
              <a:t> </a:t>
            </a:r>
            <a:r>
              <a:rPr lang="ko-KR" altLang="en-US" sz="1200" dirty="0" smtClean="0"/>
              <a:t>범위를</a:t>
            </a:r>
            <a:endParaRPr lang="en-US" altLang="ko-KR" sz="1200" dirty="0" smtClean="0"/>
          </a:p>
          <a:p>
            <a:pPr marL="274320" lvl="1" indent="0" algn="dist" fontAlgn="base">
              <a:lnSpc>
                <a:spcPct val="150000"/>
              </a:lnSpc>
            </a:pPr>
            <a:r>
              <a:rPr lang="ko-KR" altLang="en-US" sz="1200" dirty="0" smtClean="0"/>
              <a:t>향상시키고</a:t>
            </a:r>
            <a:r>
              <a:rPr lang="en-US" altLang="ko-KR" sz="1200" dirty="0"/>
              <a:t>, </a:t>
            </a:r>
            <a:r>
              <a:rPr lang="ko-KR" altLang="en-US" sz="1200" dirty="0"/>
              <a:t>돌아눕기</a:t>
            </a:r>
            <a:r>
              <a:rPr lang="en-US" altLang="ko-KR" sz="1200" dirty="0"/>
              <a:t>, </a:t>
            </a:r>
            <a:r>
              <a:rPr lang="ko-KR" altLang="en-US" sz="1200" dirty="0"/>
              <a:t>일어나 앉기</a:t>
            </a:r>
            <a:r>
              <a:rPr lang="en-US" altLang="ko-KR" sz="1200" dirty="0"/>
              <a:t>, </a:t>
            </a:r>
            <a:r>
              <a:rPr lang="ko-KR" altLang="en-US" sz="1200" dirty="0"/>
              <a:t>균형잡기</a:t>
            </a:r>
            <a:r>
              <a:rPr lang="en-US" altLang="ko-KR" sz="1200" dirty="0"/>
              <a:t>, </a:t>
            </a:r>
            <a:r>
              <a:rPr lang="ko-KR" altLang="en-US" sz="1200" dirty="0"/>
              <a:t>옮겨 앉기</a:t>
            </a:r>
            <a:r>
              <a:rPr lang="en-US" altLang="ko-KR" sz="1200" dirty="0"/>
              <a:t>, </a:t>
            </a:r>
            <a:r>
              <a:rPr lang="ko-KR" altLang="en-US" sz="1200" dirty="0"/>
              <a:t>보행에 대한 준비 등의 훈련과 운동학습을 </a:t>
            </a:r>
            <a:r>
              <a:rPr lang="ko-KR" altLang="en-US" sz="1200" dirty="0" smtClean="0"/>
              <a:t>통해 </a:t>
            </a:r>
            <a:r>
              <a:rPr lang="ko-KR" altLang="en-US" sz="1200" dirty="0"/>
              <a:t>점진적으로 자세 안정성 및 신체 균형능력을 </a:t>
            </a:r>
            <a:r>
              <a:rPr lang="ko-KR" altLang="en-US" sz="1200" dirty="0" smtClean="0"/>
              <a:t>촉진시켜</a:t>
            </a:r>
            <a:endParaRPr lang="en-US" altLang="ko-KR" sz="1200" dirty="0" smtClean="0"/>
          </a:p>
          <a:p>
            <a:pPr marL="274320" lvl="1" indent="0" algn="l" fontAlgn="base">
              <a:lnSpc>
                <a:spcPct val="150000"/>
              </a:lnSpc>
            </a:pPr>
            <a:r>
              <a:rPr lang="ko-KR" altLang="en-US" sz="1200" dirty="0" smtClean="0"/>
              <a:t>정상적인 </a:t>
            </a:r>
            <a:r>
              <a:rPr lang="ko-KR" altLang="en-US" sz="1200" dirty="0"/>
              <a:t>보행을 위한 기초를 다진다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  <p:sp>
        <p:nvSpPr>
          <p:cNvPr id="270" name="Google Shape;270;p41"/>
          <p:cNvSpPr/>
          <p:nvPr/>
        </p:nvSpPr>
        <p:spPr>
          <a:xfrm>
            <a:off x="952500" y="1563638"/>
            <a:ext cx="491100" cy="54600"/>
          </a:xfrm>
          <a:prstGeom prst="rect">
            <a:avLst/>
          </a:prstGeom>
          <a:solidFill>
            <a:srgbClr val="5BBD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0"/>
            <a:ext cx="4139952" cy="278777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 descr="https://search.pstatic.net/common/?src=http%3A%2F%2Fpost.phinf.naver.net%2FMjAxOTA5MjZfNjcg%2FMDAxNTY5NDU5ODE1NDg4.wKBJJVEIKveng1_5OLariNNeKFHze-ZgvBOZvj_ht-Yg.VxO9dxojaK36cGQgGRr3OyhXs9JZeDvatSwzOIsGCzIg.JPEG%2FI91BkgWFCjXMhrrB6ngFXtyAxNDc.jpg&amp;type=sc960_83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787774"/>
            <a:ext cx="4139951" cy="2355725"/>
          </a:xfrm>
          <a:prstGeom prst="rect">
            <a:avLst/>
          </a:prstGeom>
          <a:noFill/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0664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1"/>
          <p:cNvSpPr txBox="1">
            <a:spLocks noGrp="1"/>
          </p:cNvSpPr>
          <p:nvPr>
            <p:ph type="title"/>
          </p:nvPr>
        </p:nvSpPr>
        <p:spPr>
          <a:xfrm>
            <a:off x="611446" y="411510"/>
            <a:ext cx="3312368" cy="124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3200" dirty="0" smtClean="0"/>
              <a:t>운</a:t>
            </a:r>
            <a:r>
              <a:rPr lang="ko-KR" altLang="en-US" sz="3200" dirty="0"/>
              <a:t>동</a:t>
            </a:r>
            <a:r>
              <a:rPr lang="ko-KR" altLang="en-US" sz="3200" dirty="0" smtClean="0"/>
              <a:t>치료실</a:t>
            </a:r>
            <a:endParaRPr sz="3200" dirty="0"/>
          </a:p>
        </p:txBody>
      </p:sp>
      <p:sp>
        <p:nvSpPr>
          <p:cNvPr id="267" name="Google Shape;267;p41"/>
          <p:cNvSpPr txBox="1">
            <a:spLocks noGrp="1"/>
          </p:cNvSpPr>
          <p:nvPr>
            <p:ph type="subTitle" idx="1"/>
          </p:nvPr>
        </p:nvSpPr>
        <p:spPr>
          <a:xfrm>
            <a:off x="179512" y="1779662"/>
            <a:ext cx="4176464" cy="29523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chemeClr val="tx1"/>
              </a:buClr>
            </a:pPr>
            <a:r>
              <a:rPr lang="ko-KR" altLang="en-US" dirty="0" smtClean="0">
                <a:latin typeface="+mn-ea"/>
              </a:rPr>
              <a:t>  보행치료</a:t>
            </a:r>
            <a:r>
              <a:rPr lang="en-US" altLang="ko-KR" dirty="0">
                <a:latin typeface="+mn-ea"/>
              </a:rPr>
              <a:t>(MM302)</a:t>
            </a:r>
          </a:p>
          <a:p>
            <a:pPr marL="274320" lvl="1" indent="0" algn="l" fontAlgn="base">
              <a:lnSpc>
                <a:spcPct val="150000"/>
              </a:lnSpc>
            </a:pPr>
            <a:endParaRPr lang="en-US" altLang="ko-KR" sz="1200" dirty="0" smtClean="0"/>
          </a:p>
          <a:p>
            <a:pPr marL="274320" lvl="1" indent="0" algn="dist" fontAlgn="base">
              <a:lnSpc>
                <a:spcPct val="150000"/>
              </a:lnSpc>
            </a:pPr>
            <a:r>
              <a:rPr lang="ko-KR" altLang="en-US" sz="1200" dirty="0" smtClean="0"/>
              <a:t>매트훈련으로 </a:t>
            </a:r>
            <a:r>
              <a:rPr lang="ko-KR" altLang="en-US" sz="1200" dirty="0"/>
              <a:t>균형을 잡고 앉을 수 있으며</a:t>
            </a:r>
            <a:r>
              <a:rPr lang="en-US" altLang="ko-KR" sz="1200" dirty="0"/>
              <a:t>, </a:t>
            </a:r>
            <a:r>
              <a:rPr lang="ko-KR" altLang="en-US" sz="1200" dirty="0" err="1" smtClean="0"/>
              <a:t>마비측</a:t>
            </a:r>
            <a:r>
              <a:rPr lang="ko-KR" altLang="en-US" sz="1200" dirty="0" smtClean="0"/>
              <a:t> 다</a:t>
            </a:r>
            <a:endParaRPr lang="en-US" altLang="ko-KR" sz="1200" dirty="0" smtClean="0"/>
          </a:p>
          <a:p>
            <a:pPr marL="274320" lvl="1" indent="0" algn="dist" fontAlgn="base">
              <a:lnSpc>
                <a:spcPct val="150000"/>
              </a:lnSpc>
            </a:pPr>
            <a:r>
              <a:rPr lang="ko-KR" altLang="en-US" sz="1200" dirty="0" smtClean="0"/>
              <a:t>리에 </a:t>
            </a:r>
            <a:r>
              <a:rPr lang="ko-KR" altLang="en-US" sz="1200" dirty="0"/>
              <a:t>어느 정도 힘이 주어지면 체중을 </a:t>
            </a:r>
            <a:r>
              <a:rPr lang="ko-KR" altLang="en-US" sz="1200" dirty="0" err="1"/>
              <a:t>환측</a:t>
            </a:r>
            <a:r>
              <a:rPr lang="ko-KR" altLang="en-US" sz="1200" dirty="0"/>
              <a:t> 다리에 </a:t>
            </a:r>
            <a:r>
              <a:rPr lang="ko-KR" altLang="en-US" sz="1200" dirty="0" err="1" smtClean="0"/>
              <a:t>싣</a:t>
            </a:r>
            <a:endParaRPr lang="en-US" altLang="ko-KR" sz="1200" dirty="0" smtClean="0"/>
          </a:p>
          <a:p>
            <a:pPr marL="274320" lvl="1" indent="0" algn="dist" fontAlgn="base">
              <a:lnSpc>
                <a:spcPct val="150000"/>
              </a:lnSpc>
            </a:pPr>
            <a:r>
              <a:rPr lang="ko-KR" altLang="en-US" sz="1200" dirty="0" smtClean="0"/>
              <a:t>는 </a:t>
            </a:r>
            <a:r>
              <a:rPr lang="ko-KR" altLang="en-US" sz="1200" dirty="0"/>
              <a:t>훈련으로 시작해서 </a:t>
            </a:r>
            <a:r>
              <a:rPr lang="ko-KR" altLang="en-US" sz="1200" dirty="0" smtClean="0"/>
              <a:t>평행봉 등의 </a:t>
            </a:r>
            <a:r>
              <a:rPr lang="ko-KR" altLang="en-US" sz="1200" dirty="0"/>
              <a:t>기구를 이용한 </a:t>
            </a:r>
            <a:r>
              <a:rPr lang="ko-KR" altLang="en-US" sz="1200" dirty="0" smtClean="0"/>
              <a:t>부분</a:t>
            </a:r>
            <a:endParaRPr lang="en-US" altLang="ko-KR" sz="1200" dirty="0" smtClean="0"/>
          </a:p>
          <a:p>
            <a:pPr marL="274320" lvl="1" indent="0" algn="dist" fontAlgn="base">
              <a:lnSpc>
                <a:spcPct val="150000"/>
              </a:lnSpc>
            </a:pPr>
            <a:r>
              <a:rPr lang="ko-KR" altLang="en-US" sz="1200" dirty="0" smtClean="0"/>
              <a:t>체중부하 </a:t>
            </a:r>
            <a:r>
              <a:rPr lang="ko-KR" altLang="en-US" sz="1200" dirty="0"/>
              <a:t>보행 훈련을 실시하고 보행 보조기</a:t>
            </a:r>
            <a:r>
              <a:rPr lang="en-US" altLang="ko-KR" sz="1200" dirty="0"/>
              <a:t>, </a:t>
            </a:r>
            <a:r>
              <a:rPr lang="ko-KR" altLang="en-US" sz="1200" dirty="0" err="1" smtClean="0"/>
              <a:t>네발지팡</a:t>
            </a:r>
            <a:endParaRPr lang="en-US" altLang="ko-KR" sz="1200" dirty="0" smtClean="0"/>
          </a:p>
          <a:p>
            <a:pPr marL="274320" lvl="1" indent="0" algn="dist" fontAlgn="base">
              <a:lnSpc>
                <a:spcPct val="150000"/>
              </a:lnSpc>
            </a:pPr>
            <a:r>
              <a:rPr lang="ko-KR" altLang="en-US" sz="1200" dirty="0" smtClean="0"/>
              <a:t>이</a:t>
            </a:r>
            <a:r>
              <a:rPr lang="en-US" altLang="ko-KR" sz="1200" dirty="0"/>
              <a:t>, </a:t>
            </a:r>
            <a:r>
              <a:rPr lang="ko-KR" altLang="en-US" sz="1200" dirty="0"/>
              <a:t>지팡이를 이용해서 단계적인 독립 보행 훈련을 </a:t>
            </a:r>
            <a:r>
              <a:rPr lang="ko-KR" altLang="en-US" sz="1200" dirty="0" smtClean="0"/>
              <a:t>시</a:t>
            </a:r>
            <a:endParaRPr lang="en-US" altLang="ko-KR" sz="1200" dirty="0" smtClean="0"/>
          </a:p>
          <a:p>
            <a:pPr marL="274320" lvl="1" indent="0" algn="l" fontAlgn="base">
              <a:lnSpc>
                <a:spcPct val="150000"/>
              </a:lnSpc>
            </a:pPr>
            <a:r>
              <a:rPr lang="ko-KR" altLang="en-US" sz="1200" dirty="0" smtClean="0"/>
              <a:t>행한다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  <p:sp>
        <p:nvSpPr>
          <p:cNvPr id="270" name="Google Shape;270;p41"/>
          <p:cNvSpPr/>
          <p:nvPr/>
        </p:nvSpPr>
        <p:spPr>
          <a:xfrm>
            <a:off x="952500" y="1563638"/>
            <a:ext cx="491100" cy="54600"/>
          </a:xfrm>
          <a:prstGeom prst="rect">
            <a:avLst/>
          </a:prstGeom>
          <a:solidFill>
            <a:srgbClr val="5BBD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0"/>
            <a:ext cx="4139952" cy="278777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https://search.pstatic.net/common/?src=http%3A%2F%2Fpost.phinf.naver.net%2FMjAxOTA5MjZfNjcg%2FMDAxNTY5NDU5ODE1NDg4.wKBJJVEIKveng1_5OLariNNeKFHze-ZgvBOZvj_ht-Yg.VxO9dxojaK36cGQgGRr3OyhXs9JZeDvatSwzOIsGCzIg.JPEG%2FI91BkgWFCjXMhrrB6ngFXtyAxNDc.jpg&amp;type=sc960_83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787774"/>
            <a:ext cx="4139951" cy="2355725"/>
          </a:xfrm>
          <a:prstGeom prst="rect">
            <a:avLst/>
          </a:prstGeom>
          <a:noFill/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766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9" name="Google Shape;479;p50"/>
          <p:cNvPicPr preferRelativeResize="0"/>
          <p:nvPr/>
        </p:nvPicPr>
        <p:blipFill rotWithShape="1">
          <a:blip r:embed="rId3">
            <a:alphaModFix/>
          </a:blip>
          <a:srcRect t="7862" b="7870"/>
          <a:stretch/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50"/>
          <p:cNvSpPr/>
          <p:nvPr/>
        </p:nvSpPr>
        <p:spPr>
          <a:xfrm>
            <a:off x="0" y="350"/>
            <a:ext cx="9144000" cy="5143500"/>
          </a:xfrm>
          <a:prstGeom prst="rect">
            <a:avLst/>
          </a:prstGeom>
          <a:solidFill>
            <a:srgbClr val="666666">
              <a:alpha val="2232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1" name="Google Shape;481;p50"/>
          <p:cNvSpPr/>
          <p:nvPr/>
        </p:nvSpPr>
        <p:spPr>
          <a:xfrm>
            <a:off x="952500" y="0"/>
            <a:ext cx="29736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2" name="Google Shape;482;p50"/>
          <p:cNvSpPr txBox="1">
            <a:spLocks noGrp="1"/>
          </p:cNvSpPr>
          <p:nvPr>
            <p:ph type="title"/>
          </p:nvPr>
        </p:nvSpPr>
        <p:spPr>
          <a:xfrm>
            <a:off x="1225225" y="2022130"/>
            <a:ext cx="2428200" cy="111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2400" dirty="0" smtClean="0"/>
              <a:t>전기</a:t>
            </a:r>
            <a:r>
              <a:rPr lang="en-US" altLang="ko-KR" sz="2400" dirty="0" smtClean="0"/>
              <a:t>.</a:t>
            </a:r>
            <a:r>
              <a:rPr lang="ko-KR" altLang="en-US" sz="2400" dirty="0" err="1" smtClean="0"/>
              <a:t>온열치료실</a:t>
            </a: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endParaRPr sz="2400" dirty="0"/>
          </a:p>
        </p:txBody>
      </p:sp>
      <p:sp>
        <p:nvSpPr>
          <p:cNvPr id="483" name="Google Shape;483;p50"/>
          <p:cNvSpPr txBox="1">
            <a:spLocks noGrp="1"/>
          </p:cNvSpPr>
          <p:nvPr>
            <p:ph type="subTitle" idx="1"/>
          </p:nvPr>
        </p:nvSpPr>
        <p:spPr>
          <a:xfrm>
            <a:off x="1225225" y="3762512"/>
            <a:ext cx="2428200" cy="78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ko-KR" altLang="en-US" dirty="0" smtClean="0"/>
              <a:t>전기</a:t>
            </a:r>
            <a:r>
              <a:rPr lang="en-US" altLang="ko-KR" dirty="0" smtClean="0"/>
              <a:t>.</a:t>
            </a:r>
            <a:r>
              <a:rPr lang="ko-KR" altLang="en-US" dirty="0" err="1" smtClean="0"/>
              <a:t>온열치료실</a:t>
            </a:r>
            <a:r>
              <a:rPr lang="ko-KR" altLang="en-US" dirty="0" smtClean="0"/>
              <a:t> 전경</a:t>
            </a:r>
            <a:endParaRPr lang="en-US" altLang="ko-KR" dirty="0"/>
          </a:p>
          <a:p>
            <a:pPr marL="0" lvl="0" indent="0" algn="ctr" rtl="0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ko-KR" altLang="en-US" dirty="0" err="1" smtClean="0"/>
              <a:t>전기온열치료실</a:t>
            </a:r>
            <a:r>
              <a:rPr lang="ko-KR" altLang="en-US" dirty="0" smtClean="0"/>
              <a:t> 소개</a:t>
            </a:r>
            <a:endParaRPr lang="en-US" altLang="ko-KR" dirty="0"/>
          </a:p>
          <a:p>
            <a:pPr marL="0" lvl="0" indent="0" algn="ctr" rtl="0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ko-KR" altLang="en-US" dirty="0" smtClean="0"/>
              <a:t>처방코드에 따른 치료 </a:t>
            </a:r>
            <a:endParaRPr lang="en-US" altLang="ko-KR" dirty="0" smtClean="0"/>
          </a:p>
          <a:p>
            <a:pPr marL="0" lvl="0" indent="0" algn="ctr" rtl="0"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en-US" altLang="ko-KR" dirty="0" smtClean="0"/>
          </a:p>
          <a:p>
            <a:pPr marL="0" lvl="0" indent="0" algn="ctr" rtl="0"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dirty="0"/>
          </a:p>
        </p:txBody>
      </p:sp>
      <p:sp>
        <p:nvSpPr>
          <p:cNvPr id="484" name="Google Shape;484;p50"/>
          <p:cNvSpPr/>
          <p:nvPr/>
        </p:nvSpPr>
        <p:spPr>
          <a:xfrm>
            <a:off x="2193784" y="3479954"/>
            <a:ext cx="491100" cy="54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p50"/>
          <p:cNvSpPr txBox="1">
            <a:spLocks noGrp="1"/>
          </p:cNvSpPr>
          <p:nvPr>
            <p:ph type="title" idx="2"/>
          </p:nvPr>
        </p:nvSpPr>
        <p:spPr>
          <a:xfrm>
            <a:off x="1225225" y="610843"/>
            <a:ext cx="2428200" cy="10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03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64517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40"/>
          <p:cNvPicPr preferRelativeResize="0"/>
          <p:nvPr/>
        </p:nvPicPr>
        <p:blipFill rotWithShape="1">
          <a:blip r:embed="rId3">
            <a:alphaModFix/>
          </a:blip>
          <a:srcRect t="29774" b="15613"/>
          <a:stretch/>
        </p:blipFill>
        <p:spPr>
          <a:xfrm>
            <a:off x="0" y="0"/>
            <a:ext cx="9143999" cy="3330639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40"/>
          <p:cNvSpPr/>
          <p:nvPr/>
        </p:nvSpPr>
        <p:spPr>
          <a:xfrm>
            <a:off x="0" y="0"/>
            <a:ext cx="9144000" cy="3330600"/>
          </a:xfrm>
          <a:prstGeom prst="rect">
            <a:avLst/>
          </a:prstGeom>
          <a:solidFill>
            <a:srgbClr val="666666">
              <a:alpha val="2232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40"/>
          <p:cNvSpPr txBox="1">
            <a:spLocks noGrp="1"/>
          </p:cNvSpPr>
          <p:nvPr>
            <p:ph type="title"/>
          </p:nvPr>
        </p:nvSpPr>
        <p:spPr>
          <a:xfrm>
            <a:off x="611560" y="3896212"/>
            <a:ext cx="7586400" cy="492300"/>
          </a:xfrm>
          <a:prstGeom prst="rect">
            <a:avLst/>
          </a:prstGeom>
        </p:spPr>
        <p:txBody>
          <a:bodyPr spcFirstLastPara="1" wrap="square" lIns="91425" tIns="90000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1"/>
                </a:solidFill>
              </a:rPr>
              <a:t>Introduction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261" name="Google Shape;261;p40"/>
          <p:cNvSpPr/>
          <p:nvPr/>
        </p:nvSpPr>
        <p:spPr>
          <a:xfrm>
            <a:off x="952501" y="3586506"/>
            <a:ext cx="491100" cy="54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37"/>
          <a:stretch/>
        </p:blipFill>
        <p:spPr bwMode="auto">
          <a:xfrm>
            <a:off x="-36512" y="-92546"/>
            <a:ext cx="9180512" cy="5328592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95000"/>
              </a:schemeClr>
            </a:glow>
            <a:outerShdw dist="35921" dir="2700000" algn="ctr" rotWithShape="0">
              <a:schemeClr val="bg2"/>
            </a:outerShd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176322"/>
            <a:ext cx="3613471" cy="52322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solidFill>
                  <a:schemeClr val="accent6">
                    <a:lumMod val="50000"/>
                  </a:schemeClr>
                </a:solidFill>
              </a:rPr>
              <a:t>전기</a:t>
            </a:r>
            <a:r>
              <a:rPr lang="en-US" altLang="ko-KR" sz="2800" b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r>
              <a:rPr lang="ko-KR" altLang="en-US" sz="2800" b="1" dirty="0" err="1" smtClean="0">
                <a:solidFill>
                  <a:schemeClr val="accent6">
                    <a:lumMod val="50000"/>
                  </a:schemeClr>
                </a:solidFill>
              </a:rPr>
              <a:t>온열치료실</a:t>
            </a:r>
            <a:r>
              <a:rPr lang="ko-KR" altLang="en-US" sz="2800" b="1" dirty="0" smtClean="0">
                <a:solidFill>
                  <a:schemeClr val="accent6">
                    <a:lumMod val="50000"/>
                  </a:schemeClr>
                </a:solidFill>
              </a:rPr>
              <a:t> 전경</a:t>
            </a:r>
            <a:endParaRPr lang="ko-KR" alt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912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8"/>
          <p:cNvSpPr txBox="1">
            <a:spLocks noGrp="1"/>
          </p:cNvSpPr>
          <p:nvPr>
            <p:ph type="body" idx="1"/>
          </p:nvPr>
        </p:nvSpPr>
        <p:spPr>
          <a:xfrm>
            <a:off x="539552" y="1296525"/>
            <a:ext cx="7992888" cy="3492300"/>
          </a:xfrm>
          <a:prstGeom prst="rect">
            <a:avLst/>
          </a:prstGeom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158750" indent="0" fontAlgn="base">
              <a:lnSpc>
                <a:spcPct val="150000"/>
              </a:lnSpc>
              <a:buClrTx/>
              <a:buNone/>
            </a:pPr>
            <a:r>
              <a:rPr lang="ko-KR" altLang="en-US" sz="1600" dirty="0" smtClean="0"/>
              <a:t>소개 </a:t>
            </a:r>
            <a:r>
              <a:rPr lang="en-US" altLang="ko-KR" sz="1600" dirty="0"/>
              <a:t>: </a:t>
            </a:r>
            <a:r>
              <a:rPr lang="ko-KR" altLang="en-US" sz="1600" dirty="0" err="1" smtClean="0"/>
              <a:t>근골격계</a:t>
            </a:r>
            <a:r>
              <a:rPr lang="ko-KR" altLang="en-US" sz="1600" dirty="0" smtClean="0"/>
              <a:t> </a:t>
            </a:r>
            <a:r>
              <a:rPr lang="ko-KR" altLang="en-US" sz="1600" dirty="0"/>
              <a:t>및 신경계 손상 후 통증환자</a:t>
            </a:r>
            <a:r>
              <a:rPr lang="en-US" altLang="ko-KR" sz="1600" dirty="0"/>
              <a:t>, </a:t>
            </a:r>
            <a:r>
              <a:rPr lang="ko-KR" altLang="en-US" sz="1600" dirty="0"/>
              <a:t>수술 </a:t>
            </a:r>
            <a:r>
              <a:rPr lang="ko-KR" altLang="en-US" sz="1600" dirty="0" smtClean="0"/>
              <a:t>전후</a:t>
            </a:r>
            <a:r>
              <a:rPr lang="en-US" altLang="ko-KR" sz="1600" dirty="0"/>
              <a:t>, </a:t>
            </a:r>
            <a:r>
              <a:rPr lang="ko-KR" altLang="en-US" sz="1600" dirty="0"/>
              <a:t>그리고 그 밖에 관절이나 척추질환 등의 환자를 대상으로 </a:t>
            </a:r>
            <a:r>
              <a:rPr lang="ko-KR" altLang="en-US" sz="1600" dirty="0" smtClean="0"/>
              <a:t>열</a:t>
            </a:r>
            <a:r>
              <a:rPr lang="en-US" altLang="ko-KR" sz="1600" dirty="0" smtClean="0"/>
              <a:t>·</a:t>
            </a:r>
            <a:r>
              <a:rPr lang="ko-KR" altLang="en-US" sz="1600" dirty="0" smtClean="0"/>
              <a:t>전기치료</a:t>
            </a:r>
            <a:r>
              <a:rPr lang="en-US" altLang="ko-KR" sz="1600" dirty="0"/>
              <a:t>, </a:t>
            </a:r>
            <a:r>
              <a:rPr lang="ko-KR" altLang="en-US" sz="1600" dirty="0"/>
              <a:t>견인 </a:t>
            </a:r>
            <a:r>
              <a:rPr lang="ko-KR" altLang="en-US" sz="1600" dirty="0" smtClean="0"/>
              <a:t>기구 등을 </a:t>
            </a:r>
            <a:r>
              <a:rPr lang="ko-KR" altLang="en-US" sz="1600" dirty="0"/>
              <a:t>적용하여 </a:t>
            </a:r>
            <a:r>
              <a:rPr lang="ko-KR" altLang="en-US" sz="1600" dirty="0" smtClean="0"/>
              <a:t>일상생활동작 </a:t>
            </a:r>
            <a:r>
              <a:rPr lang="ko-KR" altLang="en-US" sz="1600" dirty="0"/>
              <a:t>수행에 무리가 없도록 통증완화 및 기능적인 회복을 </a:t>
            </a:r>
            <a:r>
              <a:rPr lang="ko-KR" altLang="en-US" sz="1600" dirty="0" smtClean="0"/>
              <a:t>도와주는 치료를 한다</a:t>
            </a:r>
            <a:r>
              <a:rPr lang="en-US" altLang="ko-KR" sz="1600" dirty="0"/>
              <a:t>.</a:t>
            </a:r>
          </a:p>
          <a:p>
            <a:pPr fontAlgn="base">
              <a:lnSpc>
                <a:spcPct val="150000"/>
              </a:lnSpc>
              <a:buClrTx/>
            </a:pPr>
            <a:endParaRPr lang="ko-KR" altLang="en-US" sz="1600" dirty="0"/>
          </a:p>
          <a:p>
            <a:pPr marL="158750" indent="0" fontAlgn="base">
              <a:lnSpc>
                <a:spcPct val="150000"/>
              </a:lnSpc>
              <a:buClrTx/>
              <a:buNone/>
            </a:pPr>
            <a:r>
              <a:rPr lang="ko-KR" altLang="en-US" sz="1600" dirty="0"/>
              <a:t>대상자 </a:t>
            </a:r>
            <a:r>
              <a:rPr lang="en-US" altLang="ko-KR" sz="1600" dirty="0"/>
              <a:t>: </a:t>
            </a:r>
            <a:r>
              <a:rPr lang="ko-KR" altLang="en-US" sz="1600" dirty="0"/>
              <a:t>골절 후 운동장애</a:t>
            </a:r>
            <a:r>
              <a:rPr lang="en-US" altLang="ko-KR" sz="1600" dirty="0"/>
              <a:t>, </a:t>
            </a:r>
            <a:r>
              <a:rPr lang="ko-KR" altLang="en-US" sz="1600" dirty="0"/>
              <a:t>척추관련질환</a:t>
            </a:r>
            <a:r>
              <a:rPr lang="en-US" altLang="ko-KR" sz="1600" dirty="0"/>
              <a:t>, </a:t>
            </a:r>
            <a:r>
              <a:rPr lang="ko-KR" altLang="en-US" sz="1600" dirty="0"/>
              <a:t>퇴행성질환</a:t>
            </a:r>
            <a:r>
              <a:rPr lang="en-US" altLang="ko-KR" sz="1600" dirty="0"/>
              <a:t>, </a:t>
            </a:r>
            <a:r>
              <a:rPr lang="ko-KR" altLang="en-US" sz="1600" dirty="0"/>
              <a:t>관절염</a:t>
            </a:r>
            <a:r>
              <a:rPr lang="en-US" altLang="ko-KR" sz="1600" dirty="0"/>
              <a:t>, </a:t>
            </a:r>
            <a:r>
              <a:rPr lang="ko-KR" altLang="en-US" sz="1600" dirty="0"/>
              <a:t>말초신경장애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염좌</a:t>
            </a:r>
            <a:r>
              <a:rPr lang="en-US" altLang="ko-KR" sz="1600" dirty="0"/>
              <a:t>, </a:t>
            </a:r>
            <a:r>
              <a:rPr lang="ko-KR" altLang="en-US" sz="1600" dirty="0" smtClean="0"/>
              <a:t>테니스 </a:t>
            </a:r>
            <a:r>
              <a:rPr lang="ko-KR" altLang="en-US" sz="1600" dirty="0" err="1" smtClean="0"/>
              <a:t>엘보</a:t>
            </a:r>
            <a:r>
              <a:rPr lang="en-US" altLang="ko-KR" sz="1600" dirty="0" smtClean="0"/>
              <a:t>, </a:t>
            </a:r>
            <a:r>
              <a:rPr lang="ko-KR" altLang="en-US" sz="1600" dirty="0" err="1" smtClean="0"/>
              <a:t>오십견</a:t>
            </a:r>
            <a:r>
              <a:rPr lang="ko-KR" altLang="en-US" sz="1600" dirty="0" smtClean="0"/>
              <a:t> 등 </a:t>
            </a:r>
            <a:r>
              <a:rPr lang="ko-KR" altLang="en-US" sz="1600" dirty="0"/>
              <a:t>기타신경질환 및 근육통</a:t>
            </a:r>
            <a:endParaRPr lang="en-US" altLang="ko-KR" sz="1600" dirty="0"/>
          </a:p>
          <a:p>
            <a:pPr fontAlgn="base">
              <a:lnSpc>
                <a:spcPct val="150000"/>
              </a:lnSpc>
              <a:buClrTx/>
            </a:pPr>
            <a:endParaRPr lang="ko-KR" altLang="en-US" sz="1600" dirty="0"/>
          </a:p>
          <a:p>
            <a:pPr marL="158750" indent="0" fontAlgn="base">
              <a:lnSpc>
                <a:spcPct val="150000"/>
              </a:lnSpc>
              <a:buClrTx/>
              <a:buNone/>
            </a:pPr>
            <a:r>
              <a:rPr lang="ko-KR" altLang="en-US" sz="1600" dirty="0"/>
              <a:t>처방 코드 </a:t>
            </a:r>
            <a:r>
              <a:rPr lang="en-US" altLang="ko-KR" sz="1600" dirty="0"/>
              <a:t>: </a:t>
            </a:r>
            <a:r>
              <a:rPr lang="ko-KR" altLang="en-US" sz="1600" dirty="0" err="1"/>
              <a:t>표층열치료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심층열치료</a:t>
            </a:r>
            <a:r>
              <a:rPr lang="en-US" altLang="ko-KR" sz="1600" dirty="0"/>
              <a:t>, </a:t>
            </a:r>
            <a:r>
              <a:rPr lang="ko-KR" altLang="en-US" sz="1600" dirty="0" smtClean="0"/>
              <a:t>한랭치료</a:t>
            </a:r>
            <a:r>
              <a:rPr lang="en-US" altLang="ko-KR" sz="1600" dirty="0"/>
              <a:t>, </a:t>
            </a:r>
            <a:r>
              <a:rPr lang="ko-KR" altLang="en-US" sz="1600" dirty="0"/>
              <a:t>전기치료</a:t>
            </a:r>
            <a:r>
              <a:rPr lang="en-US" altLang="ko-KR" sz="1600" dirty="0"/>
              <a:t>, </a:t>
            </a:r>
            <a:r>
              <a:rPr lang="ko-KR" altLang="en-US" sz="1600" dirty="0"/>
              <a:t>단순</a:t>
            </a:r>
            <a:r>
              <a:rPr lang="en-US" altLang="ko-KR" sz="1600" dirty="0"/>
              <a:t>/</a:t>
            </a:r>
            <a:r>
              <a:rPr lang="ko-KR" altLang="en-US" sz="1600" dirty="0"/>
              <a:t>복잡운동치료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 smtClean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sz="1600" dirty="0"/>
          </a:p>
        </p:txBody>
      </p:sp>
      <p:sp>
        <p:nvSpPr>
          <p:cNvPr id="228" name="Google Shape;228;p38"/>
          <p:cNvSpPr txBox="1">
            <a:spLocks noGrp="1"/>
          </p:cNvSpPr>
          <p:nvPr>
            <p:ph type="title"/>
          </p:nvPr>
        </p:nvSpPr>
        <p:spPr>
          <a:xfrm>
            <a:off x="835882" y="468334"/>
            <a:ext cx="7465800" cy="67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dirty="0" smtClean="0"/>
              <a:t>전기</a:t>
            </a:r>
            <a:r>
              <a:rPr lang="en-US" altLang="ko-KR" dirty="0" smtClean="0"/>
              <a:t>.</a:t>
            </a:r>
            <a:r>
              <a:rPr lang="ko-KR" altLang="en-US" dirty="0" err="1" smtClean="0"/>
              <a:t>온열치료실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95634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1"/>
          <p:cNvSpPr txBox="1">
            <a:spLocks noGrp="1"/>
          </p:cNvSpPr>
          <p:nvPr>
            <p:ph type="title"/>
          </p:nvPr>
        </p:nvSpPr>
        <p:spPr>
          <a:xfrm>
            <a:off x="611446" y="411510"/>
            <a:ext cx="3312368" cy="124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3200" dirty="0" smtClean="0"/>
              <a:t>전기</a:t>
            </a:r>
            <a:r>
              <a:rPr lang="en-US" altLang="ko-KR" sz="3200" dirty="0" smtClean="0"/>
              <a:t>. </a:t>
            </a:r>
            <a:r>
              <a:rPr lang="ko-KR" altLang="en-US" sz="3200" dirty="0" err="1" smtClean="0"/>
              <a:t>온열치료실</a:t>
            </a:r>
            <a:endParaRPr sz="3200" dirty="0"/>
          </a:p>
        </p:txBody>
      </p:sp>
      <p:sp>
        <p:nvSpPr>
          <p:cNvPr id="267" name="Google Shape;267;p41"/>
          <p:cNvSpPr txBox="1">
            <a:spLocks noGrp="1"/>
          </p:cNvSpPr>
          <p:nvPr>
            <p:ph type="subTitle" idx="1"/>
          </p:nvPr>
        </p:nvSpPr>
        <p:spPr>
          <a:xfrm>
            <a:off x="179512" y="1779662"/>
            <a:ext cx="4176464" cy="29523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Tx/>
            </a:pPr>
            <a:r>
              <a:rPr lang="ko-KR" altLang="en-US" dirty="0" smtClean="0"/>
              <a:t>  </a:t>
            </a:r>
            <a:r>
              <a:rPr lang="ko-KR" altLang="en-US" dirty="0" err="1" smtClean="0"/>
              <a:t>표층열치료</a:t>
            </a:r>
            <a:r>
              <a:rPr lang="ko-KR" altLang="en-US" dirty="0" smtClean="0"/>
              <a:t> </a:t>
            </a:r>
            <a:r>
              <a:rPr lang="en-US" altLang="ko-KR" dirty="0" smtClean="0">
                <a:latin typeface="+mn-ea"/>
              </a:rPr>
              <a:t>(MM010,MM015</a:t>
            </a:r>
            <a:r>
              <a:rPr lang="en-US" altLang="ko-KR" dirty="0">
                <a:latin typeface="+mn-ea"/>
              </a:rPr>
              <a:t>)</a:t>
            </a:r>
          </a:p>
          <a:p>
            <a:pPr marL="274320" lvl="1" indent="0" algn="l" fontAlgn="base">
              <a:lnSpc>
                <a:spcPct val="150000"/>
              </a:lnSpc>
            </a:pPr>
            <a:endParaRPr lang="en-US" altLang="ko-KR" sz="1200" dirty="0" smtClean="0"/>
          </a:p>
          <a:p>
            <a:pPr marL="274320" lvl="1" indent="0" algn="just" fontAlgn="base">
              <a:lnSpc>
                <a:spcPct val="150000"/>
              </a:lnSpc>
            </a:pPr>
            <a:r>
              <a:rPr lang="ko-KR" altLang="en-US" sz="1200" dirty="0" smtClean="0"/>
              <a:t>주변에서 </a:t>
            </a:r>
            <a:r>
              <a:rPr lang="ko-KR" altLang="en-US" sz="1200" dirty="0"/>
              <a:t>가장 많이 접하는 빨간 </a:t>
            </a:r>
            <a:r>
              <a:rPr lang="ko-KR" altLang="en-US" sz="1200" dirty="0" err="1"/>
              <a:t>적외선등으로</a:t>
            </a:r>
            <a:r>
              <a:rPr lang="ko-KR" altLang="en-US" sz="1200" dirty="0"/>
              <a:t> 피부에서 </a:t>
            </a:r>
            <a:r>
              <a:rPr lang="ko-KR" altLang="en-US" sz="1200" dirty="0" smtClean="0"/>
              <a:t>깊이 </a:t>
            </a:r>
            <a:r>
              <a:rPr lang="en-US" altLang="ko-KR" sz="1200" dirty="0" smtClean="0">
                <a:latin typeface="+mn-ea"/>
              </a:rPr>
              <a:t>1~2cm </a:t>
            </a:r>
            <a:r>
              <a:rPr lang="ko-KR" altLang="en-US" sz="1200" dirty="0" smtClean="0"/>
              <a:t>정도까지 </a:t>
            </a:r>
            <a:r>
              <a:rPr lang="ko-KR" altLang="en-US" sz="1200" dirty="0"/>
              <a:t>열을 </a:t>
            </a:r>
            <a:r>
              <a:rPr lang="ko-KR" altLang="en-US" sz="1200" dirty="0" smtClean="0"/>
              <a:t>전달시</a:t>
            </a:r>
            <a:r>
              <a:rPr lang="ko-KR" altLang="en-US" sz="1200" dirty="0"/>
              <a:t>켜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조직의 </a:t>
            </a:r>
            <a:r>
              <a:rPr lang="ko-KR" altLang="en-US" sz="1200" dirty="0"/>
              <a:t>혈관을 </a:t>
            </a:r>
            <a:r>
              <a:rPr lang="ko-KR" altLang="en-US" sz="1200" dirty="0" smtClean="0"/>
              <a:t>확장하며 </a:t>
            </a:r>
            <a:r>
              <a:rPr lang="ko-KR" altLang="en-US" sz="1200" dirty="0" err="1" smtClean="0"/>
              <a:t>혈류량과</a:t>
            </a:r>
            <a:r>
              <a:rPr lang="ko-KR" altLang="en-US" sz="1200" dirty="0" smtClean="0"/>
              <a:t> 순환을 증가시켜 </a:t>
            </a:r>
            <a:r>
              <a:rPr lang="ko-KR" altLang="en-US" sz="1200" dirty="0"/>
              <a:t>통증을 감소하는 역할을 하게 된다</a:t>
            </a:r>
            <a:r>
              <a:rPr lang="en-US" altLang="ko-KR" sz="1200" dirty="0"/>
              <a:t>. </a:t>
            </a:r>
            <a:endParaRPr lang="en-US" altLang="ko-KR" sz="1200" dirty="0" smtClean="0"/>
          </a:p>
          <a:p>
            <a:pPr marL="274320" lvl="1" indent="0" algn="just" fontAlgn="base">
              <a:lnSpc>
                <a:spcPct val="150000"/>
              </a:lnSpc>
            </a:pPr>
            <a:endParaRPr lang="en-US" altLang="ko-KR" sz="1200" dirty="0"/>
          </a:p>
          <a:p>
            <a:pPr marL="274320" lvl="1" indent="0" algn="just" fontAlgn="base">
              <a:lnSpc>
                <a:spcPct val="150000"/>
              </a:lnSpc>
            </a:pPr>
            <a:r>
              <a:rPr lang="ko-KR" altLang="en-US" sz="1200" dirty="0" smtClean="0"/>
              <a:t>또한 </a:t>
            </a:r>
            <a:r>
              <a:rPr lang="ko-KR" altLang="en-US" sz="1200" dirty="0" err="1"/>
              <a:t>긴장성</a:t>
            </a:r>
            <a:r>
              <a:rPr lang="ko-KR" altLang="en-US" sz="1200" dirty="0"/>
              <a:t> 통증 부위에는 열을 가하면 </a:t>
            </a:r>
            <a:r>
              <a:rPr lang="ko-KR" altLang="en-US" sz="1200" dirty="0" err="1"/>
              <a:t>이차성</a:t>
            </a:r>
            <a:r>
              <a:rPr lang="ko-KR" altLang="en-US" sz="1200" dirty="0"/>
              <a:t> 감각 신경의 </a:t>
            </a:r>
            <a:r>
              <a:rPr lang="ko-KR" altLang="en-US" sz="1200" dirty="0" smtClean="0"/>
              <a:t>흥분 </a:t>
            </a:r>
            <a:r>
              <a:rPr lang="ko-KR" altLang="en-US" sz="1200" dirty="0"/>
              <a:t>및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근 </a:t>
            </a:r>
            <a:r>
              <a:rPr lang="ko-KR" altLang="en-US" sz="1200" dirty="0" smtClean="0"/>
              <a:t>긴장도를 떨어뜨려 </a:t>
            </a:r>
            <a:r>
              <a:rPr lang="ko-KR" altLang="en-US" sz="1200" dirty="0"/>
              <a:t>통증과 </a:t>
            </a:r>
            <a:r>
              <a:rPr lang="ko-KR" altLang="en-US" sz="1200" dirty="0" err="1"/>
              <a:t>근긴장으로</a:t>
            </a:r>
            <a:r>
              <a:rPr lang="ko-KR" altLang="en-US" sz="1200" dirty="0"/>
              <a:t> 인해 제한되었던 운동범위를 증가시킨다</a:t>
            </a:r>
            <a:r>
              <a:rPr lang="en-US" altLang="ko-KR" sz="1200" dirty="0"/>
              <a:t>. </a:t>
            </a:r>
            <a:endParaRPr lang="ko-KR" altLang="en-US" sz="1200" dirty="0"/>
          </a:p>
        </p:txBody>
      </p:sp>
      <p:sp>
        <p:nvSpPr>
          <p:cNvPr id="270" name="Google Shape;270;p41"/>
          <p:cNvSpPr/>
          <p:nvPr/>
        </p:nvSpPr>
        <p:spPr>
          <a:xfrm>
            <a:off x="952500" y="1563638"/>
            <a:ext cx="491100" cy="54600"/>
          </a:xfrm>
          <a:prstGeom prst="rect">
            <a:avLst/>
          </a:prstGeom>
          <a:solidFill>
            <a:srgbClr val="5BBD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04048" y="0"/>
            <a:ext cx="4139951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929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1"/>
          <p:cNvSpPr txBox="1">
            <a:spLocks noGrp="1"/>
          </p:cNvSpPr>
          <p:nvPr>
            <p:ph type="title"/>
          </p:nvPr>
        </p:nvSpPr>
        <p:spPr>
          <a:xfrm>
            <a:off x="611446" y="411510"/>
            <a:ext cx="3312368" cy="124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3200" dirty="0" smtClean="0"/>
              <a:t>전기</a:t>
            </a:r>
            <a:r>
              <a:rPr lang="en-US" altLang="ko-KR" sz="3200" dirty="0" smtClean="0"/>
              <a:t>. </a:t>
            </a:r>
            <a:r>
              <a:rPr lang="ko-KR" altLang="en-US" sz="3200" dirty="0" err="1" smtClean="0"/>
              <a:t>온열치료실</a:t>
            </a:r>
            <a:endParaRPr sz="3200" dirty="0"/>
          </a:p>
        </p:txBody>
      </p:sp>
      <p:sp>
        <p:nvSpPr>
          <p:cNvPr id="267" name="Google Shape;267;p41"/>
          <p:cNvSpPr txBox="1">
            <a:spLocks noGrp="1"/>
          </p:cNvSpPr>
          <p:nvPr>
            <p:ph type="subTitle" idx="1"/>
          </p:nvPr>
        </p:nvSpPr>
        <p:spPr>
          <a:xfrm>
            <a:off x="179512" y="1779662"/>
            <a:ext cx="4176464" cy="29523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chemeClr val="tx1"/>
              </a:buClr>
            </a:pPr>
            <a:r>
              <a:rPr lang="ko-KR" altLang="en-US" dirty="0" smtClean="0"/>
              <a:t>  </a:t>
            </a:r>
            <a:r>
              <a:rPr lang="ko-KR" altLang="en-US" dirty="0" err="1" smtClean="0"/>
              <a:t>심층열치료</a:t>
            </a:r>
            <a:r>
              <a:rPr lang="en-US" altLang="ko-KR" dirty="0">
                <a:latin typeface="+mn-ea"/>
              </a:rPr>
              <a:t>(MM020)</a:t>
            </a:r>
          </a:p>
          <a:p>
            <a:pPr marL="274320" lvl="1" indent="0" fontAlgn="base">
              <a:lnSpc>
                <a:spcPct val="150000"/>
              </a:lnSpc>
            </a:pPr>
            <a:endParaRPr lang="en-US" altLang="ko-KR" sz="1200" dirty="0" smtClean="0"/>
          </a:p>
          <a:p>
            <a:pPr marL="274320" lvl="1" indent="0" algn="dist" fontAlgn="base">
              <a:lnSpc>
                <a:spcPct val="150000"/>
              </a:lnSpc>
            </a:pPr>
            <a:r>
              <a:rPr lang="ko-KR" altLang="en-US" sz="1200" dirty="0" err="1" smtClean="0"/>
              <a:t>표층열치료는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표면에 작용하는 </a:t>
            </a:r>
            <a:r>
              <a:rPr lang="ko-KR" altLang="en-US" sz="1200" dirty="0" err="1"/>
              <a:t>전도열을</a:t>
            </a:r>
            <a:r>
              <a:rPr lang="ko-KR" altLang="en-US" sz="1200" dirty="0"/>
              <a:t> </a:t>
            </a:r>
            <a:r>
              <a:rPr lang="ko-KR" altLang="en-US" sz="1200" dirty="0" smtClean="0"/>
              <a:t>이용하여 </a:t>
            </a:r>
            <a:r>
              <a:rPr lang="ko-KR" altLang="en-US" sz="1200" dirty="0"/>
              <a:t>침투 깊이가 </a:t>
            </a:r>
            <a:r>
              <a:rPr lang="ko-KR" altLang="en-US" sz="1200" dirty="0" smtClean="0"/>
              <a:t>얕게 작용하는 원리로 사용된다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pPr marL="274320" lvl="1" indent="0" algn="dist" fontAlgn="base">
              <a:lnSpc>
                <a:spcPct val="150000"/>
              </a:lnSpc>
            </a:pPr>
            <a:endParaRPr lang="en-US" altLang="ko-KR" sz="1200" dirty="0" smtClean="0"/>
          </a:p>
          <a:p>
            <a:pPr marL="274320" lvl="1" indent="0" algn="dist" fontAlgn="base">
              <a:lnSpc>
                <a:spcPct val="150000"/>
              </a:lnSpc>
            </a:pPr>
            <a:r>
              <a:rPr lang="ko-KR" altLang="en-US" sz="1200" dirty="0" smtClean="0"/>
              <a:t>반대로 </a:t>
            </a:r>
            <a:r>
              <a:rPr lang="ko-KR" altLang="en-US" sz="1200" dirty="0" err="1" smtClean="0"/>
              <a:t>심층열치료</a:t>
            </a:r>
            <a:r>
              <a:rPr lang="ko-KR" altLang="en-US" sz="1200" dirty="0" smtClean="0"/>
              <a:t> 경우에는 </a:t>
            </a:r>
            <a:r>
              <a:rPr lang="ko-KR" altLang="en-US" sz="1200" dirty="0"/>
              <a:t>초음파나 </a:t>
            </a:r>
            <a:r>
              <a:rPr lang="ko-KR" altLang="en-US" sz="1200" dirty="0" smtClean="0"/>
              <a:t>단파 등을 </a:t>
            </a:r>
            <a:r>
              <a:rPr lang="ko-KR" altLang="en-US" sz="1200" dirty="0"/>
              <a:t>이용하여 </a:t>
            </a:r>
            <a:r>
              <a:rPr lang="ko-KR" altLang="en-US" sz="1200" dirty="0" err="1"/>
              <a:t>표재에는</a:t>
            </a:r>
            <a:r>
              <a:rPr lang="ko-KR" altLang="en-US" sz="1200" dirty="0"/>
              <a:t> 무리를 주지 않으면서 깊이 </a:t>
            </a:r>
            <a:r>
              <a:rPr lang="en-US" altLang="ko-KR" sz="1200" dirty="0" smtClean="0">
                <a:latin typeface="+mn-ea"/>
              </a:rPr>
              <a:t>5cm </a:t>
            </a:r>
            <a:r>
              <a:rPr lang="ko-KR" altLang="en-US" sz="1200" dirty="0" smtClean="0"/>
              <a:t>이상에 </a:t>
            </a:r>
            <a:r>
              <a:rPr lang="ko-KR" altLang="en-US" sz="1200" dirty="0"/>
              <a:t>효과적으로 열을 전달시켜 </a:t>
            </a:r>
            <a:r>
              <a:rPr lang="ko-KR" altLang="en-US" sz="1200" dirty="0" err="1"/>
              <a:t>심부</a:t>
            </a:r>
            <a:r>
              <a:rPr lang="ko-KR" altLang="en-US" sz="1200" dirty="0"/>
              <a:t> 근육</a:t>
            </a:r>
            <a:r>
              <a:rPr lang="en-US" altLang="ko-KR" sz="1200" dirty="0"/>
              <a:t>, </a:t>
            </a:r>
            <a:r>
              <a:rPr lang="ko-KR" altLang="en-US" sz="1200" dirty="0"/>
              <a:t>인대 및 관절 부위 등에 열을 적용하여 통증을 감소시킨다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  <p:sp>
        <p:nvSpPr>
          <p:cNvPr id="270" name="Google Shape;270;p41"/>
          <p:cNvSpPr/>
          <p:nvPr/>
        </p:nvSpPr>
        <p:spPr>
          <a:xfrm>
            <a:off x="952500" y="1563638"/>
            <a:ext cx="491100" cy="54600"/>
          </a:xfrm>
          <a:prstGeom prst="rect">
            <a:avLst/>
          </a:prstGeom>
          <a:solidFill>
            <a:srgbClr val="5BBD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7068" y="-20538"/>
            <a:ext cx="4136932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1"/>
          <p:cNvSpPr txBox="1">
            <a:spLocks noGrp="1"/>
          </p:cNvSpPr>
          <p:nvPr>
            <p:ph type="title"/>
          </p:nvPr>
        </p:nvSpPr>
        <p:spPr>
          <a:xfrm>
            <a:off x="611446" y="411510"/>
            <a:ext cx="3312368" cy="124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3200" dirty="0" smtClean="0"/>
              <a:t>전기</a:t>
            </a:r>
            <a:r>
              <a:rPr lang="en-US" altLang="ko-KR" sz="3200" dirty="0" smtClean="0"/>
              <a:t>. </a:t>
            </a:r>
            <a:r>
              <a:rPr lang="ko-KR" altLang="en-US" sz="3200" dirty="0" err="1" smtClean="0"/>
              <a:t>온열치료실</a:t>
            </a:r>
            <a:endParaRPr sz="3200" dirty="0"/>
          </a:p>
        </p:txBody>
      </p:sp>
      <p:sp>
        <p:nvSpPr>
          <p:cNvPr id="267" name="Google Shape;267;p41"/>
          <p:cNvSpPr txBox="1">
            <a:spLocks noGrp="1"/>
          </p:cNvSpPr>
          <p:nvPr>
            <p:ph type="subTitle" idx="1"/>
          </p:nvPr>
        </p:nvSpPr>
        <p:spPr>
          <a:xfrm>
            <a:off x="179512" y="1779662"/>
            <a:ext cx="4176464" cy="29523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chemeClr val="tx1"/>
              </a:buClr>
            </a:pPr>
            <a:r>
              <a:rPr lang="ko-KR" altLang="en-US" dirty="0" smtClean="0"/>
              <a:t>  한랭치료</a:t>
            </a:r>
            <a:r>
              <a:rPr lang="en-US" altLang="ko-KR" dirty="0">
                <a:latin typeface="+mn-ea"/>
              </a:rPr>
              <a:t>(MM012</a:t>
            </a:r>
            <a:r>
              <a:rPr lang="en-US" altLang="ko-KR" dirty="0" smtClean="0">
                <a:latin typeface="+mn-ea"/>
              </a:rPr>
              <a:t>)</a:t>
            </a:r>
            <a:endParaRPr lang="en-US" altLang="ko-KR" sz="1200" dirty="0" smtClean="0"/>
          </a:p>
          <a:p>
            <a:pPr marL="274320" lvl="1" indent="0" algn="l" fontAlgn="base">
              <a:lnSpc>
                <a:spcPct val="150000"/>
              </a:lnSpc>
            </a:pPr>
            <a:endParaRPr lang="en-US" altLang="ko-KR" sz="1200" dirty="0" smtClean="0"/>
          </a:p>
          <a:p>
            <a:pPr marL="274320" lvl="1" indent="0" algn="l" fontAlgn="base">
              <a:lnSpc>
                <a:spcPct val="150000"/>
              </a:lnSpc>
            </a:pPr>
            <a:r>
              <a:rPr lang="ko-KR" altLang="en-US" sz="1200" dirty="0" err="1" smtClean="0"/>
              <a:t>냉공기를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적정시간 센서가 온도를 감지하며 환부에 </a:t>
            </a:r>
            <a:r>
              <a:rPr lang="ko-KR" altLang="en-US" sz="1200" dirty="0" err="1" smtClean="0"/>
              <a:t>쐬</a:t>
            </a:r>
            <a:endParaRPr lang="en-US" altLang="ko-KR" sz="1200" dirty="0" smtClean="0"/>
          </a:p>
          <a:p>
            <a:pPr marL="274320" lvl="1" indent="0" algn="l" fontAlgn="base">
              <a:lnSpc>
                <a:spcPct val="150000"/>
              </a:lnSpc>
            </a:pPr>
            <a:r>
              <a:rPr lang="ko-KR" altLang="en-US" sz="1200" dirty="0" smtClean="0"/>
              <a:t>어</a:t>
            </a:r>
            <a:r>
              <a:rPr lang="en-US" altLang="ko-KR" sz="1200" dirty="0"/>
              <a:t> </a:t>
            </a:r>
            <a:r>
              <a:rPr lang="ko-KR" altLang="en-US" sz="1200" dirty="0" smtClean="0"/>
              <a:t>준다</a:t>
            </a:r>
            <a:r>
              <a:rPr lang="en-US" altLang="ko-KR" sz="1200" dirty="0"/>
              <a:t>. </a:t>
            </a:r>
            <a:endParaRPr lang="en-US" altLang="ko-KR" sz="1200" dirty="0" smtClean="0"/>
          </a:p>
          <a:p>
            <a:pPr marL="274320" lvl="1" indent="0" algn="dist" fontAlgn="base">
              <a:lnSpc>
                <a:spcPct val="150000"/>
              </a:lnSpc>
            </a:pPr>
            <a:endParaRPr lang="en-US" altLang="ko-KR" sz="1200" dirty="0" smtClean="0"/>
          </a:p>
          <a:p>
            <a:pPr marL="274320" lvl="1" indent="0" algn="dist" fontAlgn="base">
              <a:lnSpc>
                <a:spcPct val="150000"/>
              </a:lnSpc>
            </a:pPr>
            <a:r>
              <a:rPr lang="ko-KR" altLang="en-US" sz="1200" dirty="0" smtClean="0"/>
              <a:t>그 </a:t>
            </a:r>
            <a:r>
              <a:rPr lang="ko-KR" altLang="en-US" sz="1200" dirty="0"/>
              <a:t>결과로 혈관 수축을 일으키고 부종과 출혈을 </a:t>
            </a:r>
            <a:r>
              <a:rPr lang="ko-KR" altLang="en-US" sz="1200" dirty="0" smtClean="0"/>
              <a:t>감소</a:t>
            </a:r>
            <a:endParaRPr lang="en-US" altLang="ko-KR" sz="1200" dirty="0" smtClean="0"/>
          </a:p>
          <a:p>
            <a:pPr marL="274320" lvl="1" indent="0" algn="dist" fontAlgn="base">
              <a:lnSpc>
                <a:spcPct val="150000"/>
              </a:lnSpc>
            </a:pPr>
            <a:r>
              <a:rPr lang="ko-KR" altLang="en-US" sz="1200" dirty="0" smtClean="0"/>
              <a:t>시키며 </a:t>
            </a:r>
            <a:r>
              <a:rPr lang="ko-KR" altLang="en-US" sz="1200" dirty="0"/>
              <a:t>감각신경발달에 직접 작용하거나 동통전달 </a:t>
            </a:r>
            <a:r>
              <a:rPr lang="ko-KR" altLang="en-US" sz="1200" dirty="0" smtClean="0"/>
              <a:t>신</a:t>
            </a:r>
            <a:endParaRPr lang="en-US" altLang="ko-KR" sz="1200" dirty="0" smtClean="0"/>
          </a:p>
          <a:p>
            <a:pPr marL="274320" lvl="1" indent="0" algn="dist" fontAlgn="base">
              <a:lnSpc>
                <a:spcPct val="150000"/>
              </a:lnSpc>
            </a:pPr>
            <a:r>
              <a:rPr lang="ko-KR" altLang="en-US" sz="1200" dirty="0" err="1" smtClean="0"/>
              <a:t>경섬유에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작용하여 </a:t>
            </a:r>
            <a:r>
              <a:rPr lang="ko-KR" altLang="en-US" sz="1200" dirty="0" smtClean="0"/>
              <a:t>통증을 완화시킨다</a:t>
            </a:r>
            <a:r>
              <a:rPr lang="en-US" altLang="ko-KR" sz="1200" dirty="0"/>
              <a:t>. </a:t>
            </a:r>
            <a:r>
              <a:rPr lang="ko-KR" altLang="en-US" sz="1200" dirty="0"/>
              <a:t>주로 관절 수술 후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근골격계</a:t>
            </a:r>
            <a:r>
              <a:rPr lang="ko-KR" altLang="en-US" sz="1200" dirty="0"/>
              <a:t> </a:t>
            </a:r>
            <a:r>
              <a:rPr lang="ko-KR" altLang="en-US" sz="1200" dirty="0" err="1"/>
              <a:t>염좌</a:t>
            </a:r>
            <a:r>
              <a:rPr lang="en-US" altLang="ko-KR" sz="1200" dirty="0"/>
              <a:t>, </a:t>
            </a:r>
            <a:r>
              <a:rPr lang="ko-KR" altLang="en-US" sz="1200" dirty="0" smtClean="0"/>
              <a:t>출혈</a:t>
            </a:r>
            <a:r>
              <a:rPr lang="en-US" altLang="ko-KR" sz="1200" dirty="0"/>
              <a:t>, </a:t>
            </a:r>
            <a:r>
              <a:rPr lang="ko-KR" altLang="en-US" sz="1200" dirty="0"/>
              <a:t>화상부위 초기 치료에 </a:t>
            </a:r>
            <a:r>
              <a:rPr lang="ko-KR" altLang="en-US" sz="1200" dirty="0" smtClean="0"/>
              <a:t>사용</a:t>
            </a:r>
            <a:endParaRPr lang="en-US" altLang="ko-KR" sz="1200" dirty="0" smtClean="0"/>
          </a:p>
          <a:p>
            <a:pPr marL="274320" lvl="1" indent="0" algn="l" fontAlgn="base">
              <a:lnSpc>
                <a:spcPct val="150000"/>
              </a:lnSpc>
            </a:pPr>
            <a:r>
              <a:rPr lang="ko-KR" altLang="en-US" sz="1200" dirty="0" smtClean="0"/>
              <a:t>한다</a:t>
            </a:r>
            <a:r>
              <a:rPr lang="en-US" altLang="ko-KR" sz="1200" dirty="0"/>
              <a:t>.</a:t>
            </a:r>
            <a:r>
              <a:rPr lang="ko-KR" altLang="en-US" sz="1200" dirty="0"/>
              <a:t> </a:t>
            </a:r>
          </a:p>
        </p:txBody>
      </p:sp>
      <p:sp>
        <p:nvSpPr>
          <p:cNvPr id="270" name="Google Shape;270;p41"/>
          <p:cNvSpPr/>
          <p:nvPr/>
        </p:nvSpPr>
        <p:spPr>
          <a:xfrm>
            <a:off x="952500" y="1563638"/>
            <a:ext cx="491100" cy="54600"/>
          </a:xfrm>
          <a:prstGeom prst="rect">
            <a:avLst/>
          </a:prstGeom>
          <a:solidFill>
            <a:srgbClr val="5BBD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-13"/>
            <a:ext cx="4147303" cy="5145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929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1"/>
          <p:cNvSpPr txBox="1">
            <a:spLocks noGrp="1"/>
          </p:cNvSpPr>
          <p:nvPr>
            <p:ph type="title"/>
          </p:nvPr>
        </p:nvSpPr>
        <p:spPr>
          <a:xfrm>
            <a:off x="611446" y="411510"/>
            <a:ext cx="3312368" cy="124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3200" dirty="0" smtClean="0"/>
              <a:t>전기</a:t>
            </a:r>
            <a:r>
              <a:rPr lang="en-US" altLang="ko-KR" sz="3200" dirty="0" smtClean="0"/>
              <a:t>. </a:t>
            </a:r>
            <a:r>
              <a:rPr lang="ko-KR" altLang="en-US" sz="3200" dirty="0" err="1" smtClean="0"/>
              <a:t>온열치료실</a:t>
            </a:r>
            <a:endParaRPr sz="3200" dirty="0"/>
          </a:p>
        </p:txBody>
      </p:sp>
      <p:sp>
        <p:nvSpPr>
          <p:cNvPr id="267" name="Google Shape;267;p41"/>
          <p:cNvSpPr txBox="1">
            <a:spLocks noGrp="1"/>
          </p:cNvSpPr>
          <p:nvPr>
            <p:ph type="subTitle" idx="1"/>
          </p:nvPr>
        </p:nvSpPr>
        <p:spPr>
          <a:xfrm>
            <a:off x="179512" y="1779662"/>
            <a:ext cx="4176464" cy="29523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Tx/>
            </a:pPr>
            <a:r>
              <a:rPr lang="ko-KR" altLang="en-US" dirty="0" smtClean="0"/>
              <a:t>  전기치료</a:t>
            </a:r>
            <a:r>
              <a:rPr lang="en-US" altLang="ko-KR" dirty="0" smtClean="0">
                <a:latin typeface="+mn-ea"/>
              </a:rPr>
              <a:t>(</a:t>
            </a:r>
            <a:r>
              <a:rPr lang="en-US" altLang="ko-KR" dirty="0">
                <a:latin typeface="+mn-ea"/>
              </a:rPr>
              <a:t>MM070,MM080)</a:t>
            </a:r>
          </a:p>
          <a:p>
            <a:pPr marL="274320" lvl="1" indent="0" algn="l" fontAlgn="base">
              <a:lnSpc>
                <a:spcPct val="150000"/>
              </a:lnSpc>
            </a:pPr>
            <a:endParaRPr lang="en-US" altLang="ko-KR" sz="1200" dirty="0" smtClean="0"/>
          </a:p>
          <a:p>
            <a:pPr marL="274320" lvl="1" indent="0" algn="dist" fontAlgn="base">
              <a:lnSpc>
                <a:spcPct val="150000"/>
              </a:lnSpc>
            </a:pPr>
            <a:r>
              <a:rPr lang="ko-KR" altLang="en-US" sz="1200" dirty="0" smtClean="0"/>
              <a:t>주로 </a:t>
            </a:r>
            <a:r>
              <a:rPr lang="ko-KR" altLang="en-US" sz="1200" dirty="0"/>
              <a:t>통증 환자에게 광범위하게 적용하는 </a:t>
            </a:r>
            <a:r>
              <a:rPr lang="ko-KR" altLang="en-US" sz="1200" dirty="0" smtClean="0"/>
              <a:t>찌릿찌릿한</a:t>
            </a:r>
            <a:endParaRPr lang="en-US" altLang="ko-KR" sz="1200" dirty="0" smtClean="0"/>
          </a:p>
          <a:p>
            <a:pPr marL="274320" lvl="1" indent="0" algn="l" fontAlgn="base">
              <a:lnSpc>
                <a:spcPct val="150000"/>
              </a:lnSpc>
            </a:pPr>
            <a:r>
              <a:rPr lang="ko-KR" altLang="en-US" sz="1200" dirty="0" smtClean="0"/>
              <a:t>전기 </a:t>
            </a:r>
            <a:r>
              <a:rPr lang="ko-KR" altLang="en-US" sz="1200" dirty="0"/>
              <a:t>자극치료이다</a:t>
            </a:r>
            <a:r>
              <a:rPr lang="en-US" altLang="ko-KR" sz="1200" dirty="0"/>
              <a:t>. </a:t>
            </a:r>
            <a:endParaRPr lang="en-US" altLang="ko-KR" sz="1200" dirty="0" smtClean="0"/>
          </a:p>
          <a:p>
            <a:pPr marL="274320" lvl="1" indent="0" algn="l" fontAlgn="base">
              <a:lnSpc>
                <a:spcPct val="150000"/>
              </a:lnSpc>
            </a:pPr>
            <a:endParaRPr lang="en-US" altLang="ko-KR" sz="1200" dirty="0"/>
          </a:p>
          <a:p>
            <a:pPr marL="274320" lvl="1" indent="0" algn="just" fontAlgn="base">
              <a:lnSpc>
                <a:spcPct val="150000"/>
              </a:lnSpc>
            </a:pPr>
            <a:r>
              <a:rPr lang="ko-KR" altLang="en-US" sz="1200" dirty="0" err="1" smtClean="0"/>
              <a:t>근골격계</a:t>
            </a:r>
            <a:r>
              <a:rPr lang="en-US" altLang="ko-KR" sz="1200" dirty="0"/>
              <a:t>, </a:t>
            </a:r>
            <a:r>
              <a:rPr lang="ko-KR" altLang="en-US" sz="1200" dirty="0" smtClean="0"/>
              <a:t>신경계와 </a:t>
            </a:r>
            <a:r>
              <a:rPr lang="ko-KR" altLang="en-US" sz="1200" dirty="0"/>
              <a:t>관련된 </a:t>
            </a:r>
            <a:r>
              <a:rPr lang="ko-KR" altLang="en-US" sz="1200" dirty="0" err="1"/>
              <a:t>급성기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만성기</a:t>
            </a:r>
            <a:r>
              <a:rPr lang="ko-KR" altLang="en-US" sz="1200" dirty="0"/>
              <a:t> 통증에 모두 효과가 </a:t>
            </a:r>
            <a:r>
              <a:rPr lang="ko-KR" altLang="en-US" sz="1200" dirty="0" smtClean="0"/>
              <a:t>있으며</a:t>
            </a:r>
            <a:r>
              <a:rPr lang="en-US" altLang="ko-KR" sz="1200" dirty="0"/>
              <a:t>,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급성 </a:t>
            </a:r>
            <a:r>
              <a:rPr lang="ko-KR" altLang="en-US" sz="1200" dirty="0" err="1" smtClean="0"/>
              <a:t>적응증</a:t>
            </a:r>
            <a:r>
              <a:rPr lang="ko-KR" altLang="en-US" sz="1200" dirty="0" err="1"/>
              <a:t>은</a:t>
            </a:r>
            <a:r>
              <a:rPr lang="ko-KR" altLang="en-US" sz="1200" dirty="0" smtClean="0"/>
              <a:t> </a:t>
            </a:r>
            <a:r>
              <a:rPr lang="ko-KR" altLang="en-US" sz="1200" dirty="0" err="1"/>
              <a:t>염좌</a:t>
            </a:r>
            <a:r>
              <a:rPr lang="en-US" altLang="ko-KR" sz="1200" dirty="0"/>
              <a:t>, </a:t>
            </a:r>
            <a:r>
              <a:rPr lang="ko-KR" altLang="en-US" sz="1200" dirty="0" err="1" smtClean="0"/>
              <a:t>과긴장</a:t>
            </a:r>
            <a:r>
              <a:rPr lang="ko-KR" altLang="en-US" sz="1200" dirty="0" smtClean="0"/>
              <a:t> 등이 대표적이고 만성 </a:t>
            </a:r>
            <a:r>
              <a:rPr lang="ko-KR" altLang="en-US" sz="1200" dirty="0" err="1" smtClean="0"/>
              <a:t>적응증은</a:t>
            </a:r>
            <a:r>
              <a:rPr lang="ko-KR" altLang="en-US" sz="1200" dirty="0" smtClean="0"/>
              <a:t> 근육통</a:t>
            </a:r>
            <a:r>
              <a:rPr lang="en-US" altLang="ko-KR" sz="1200" dirty="0"/>
              <a:t>, </a:t>
            </a:r>
            <a:r>
              <a:rPr lang="ko-KR" altLang="en-US" sz="1200" dirty="0"/>
              <a:t>말초신경 손상</a:t>
            </a:r>
            <a:r>
              <a:rPr lang="en-US" altLang="ko-KR" sz="1200" dirty="0"/>
              <a:t>, </a:t>
            </a:r>
            <a:r>
              <a:rPr lang="ko-KR" altLang="en-US" sz="1200" dirty="0"/>
              <a:t>절단 </a:t>
            </a:r>
            <a:r>
              <a:rPr lang="ko-KR" altLang="en-US" sz="1200" dirty="0" smtClean="0"/>
              <a:t>부위 </a:t>
            </a:r>
            <a:r>
              <a:rPr lang="ko-KR" altLang="en-US" sz="1200" dirty="0" err="1"/>
              <a:t>환상통</a:t>
            </a:r>
            <a:r>
              <a:rPr lang="en-US" altLang="ko-KR" sz="1200" dirty="0"/>
              <a:t>, </a:t>
            </a:r>
            <a:r>
              <a:rPr lang="ko-KR" altLang="en-US" sz="1200" dirty="0" smtClean="0"/>
              <a:t>관절염 등에도 </a:t>
            </a:r>
            <a:r>
              <a:rPr lang="ko-KR" altLang="en-US" sz="1200" dirty="0"/>
              <a:t>효과적으로 적용한다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  <p:sp>
        <p:nvSpPr>
          <p:cNvPr id="270" name="Google Shape;270;p41"/>
          <p:cNvSpPr/>
          <p:nvPr/>
        </p:nvSpPr>
        <p:spPr>
          <a:xfrm>
            <a:off x="952500" y="1563638"/>
            <a:ext cx="491100" cy="54600"/>
          </a:xfrm>
          <a:prstGeom prst="rect">
            <a:avLst/>
          </a:prstGeom>
          <a:solidFill>
            <a:srgbClr val="5BBD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0"/>
            <a:ext cx="4139952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009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1"/>
          <p:cNvSpPr txBox="1">
            <a:spLocks noGrp="1"/>
          </p:cNvSpPr>
          <p:nvPr>
            <p:ph type="title"/>
          </p:nvPr>
        </p:nvSpPr>
        <p:spPr>
          <a:xfrm>
            <a:off x="611446" y="411510"/>
            <a:ext cx="3312368" cy="124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3200" dirty="0" smtClean="0"/>
              <a:t>전기</a:t>
            </a:r>
            <a:r>
              <a:rPr lang="en-US" altLang="ko-KR" sz="3200" dirty="0" smtClean="0"/>
              <a:t>. </a:t>
            </a:r>
            <a:r>
              <a:rPr lang="ko-KR" altLang="en-US" sz="3200" dirty="0" err="1" smtClean="0"/>
              <a:t>온열치료실</a:t>
            </a:r>
            <a:endParaRPr sz="3200" dirty="0"/>
          </a:p>
        </p:txBody>
      </p:sp>
      <p:sp>
        <p:nvSpPr>
          <p:cNvPr id="267" name="Google Shape;267;p41"/>
          <p:cNvSpPr txBox="1">
            <a:spLocks noGrp="1"/>
          </p:cNvSpPr>
          <p:nvPr>
            <p:ph type="subTitle" idx="1"/>
          </p:nvPr>
        </p:nvSpPr>
        <p:spPr>
          <a:xfrm>
            <a:off x="179512" y="1779662"/>
            <a:ext cx="4176464" cy="29523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Tx/>
            </a:pPr>
            <a:r>
              <a:rPr lang="ko-KR" altLang="en-US" dirty="0" smtClean="0"/>
              <a:t>  견인치료</a:t>
            </a:r>
            <a:r>
              <a:rPr lang="en-US" altLang="ko-KR" dirty="0">
                <a:latin typeface="+mj-ea"/>
              </a:rPr>
              <a:t>(MM051,MM052)</a:t>
            </a:r>
            <a:endParaRPr lang="en-US" altLang="ko-KR" dirty="0"/>
          </a:p>
          <a:p>
            <a:pPr marL="274320" lvl="1" indent="0" algn="l" fontAlgn="base">
              <a:lnSpc>
                <a:spcPct val="150000"/>
              </a:lnSpc>
            </a:pPr>
            <a:endParaRPr lang="en-US" altLang="ko-KR" sz="1200" dirty="0" smtClean="0"/>
          </a:p>
          <a:p>
            <a:pPr marL="274320" lvl="1" indent="0" algn="dist" fontAlgn="base">
              <a:lnSpc>
                <a:spcPct val="150000"/>
              </a:lnSpc>
            </a:pPr>
            <a:r>
              <a:rPr lang="ko-KR" altLang="en-US" sz="1200" dirty="0" smtClean="0"/>
              <a:t>견인기를 </a:t>
            </a:r>
            <a:r>
              <a:rPr lang="ko-KR" altLang="en-US" sz="1200" dirty="0"/>
              <a:t>이용하여 목이나 허리에 적당한 세기와 </a:t>
            </a:r>
            <a:r>
              <a:rPr lang="ko-KR" altLang="en-US" sz="1200" dirty="0" smtClean="0"/>
              <a:t>일정</a:t>
            </a:r>
            <a:endParaRPr lang="en-US" altLang="ko-KR" sz="1200" dirty="0" smtClean="0"/>
          </a:p>
          <a:p>
            <a:pPr marL="274320" lvl="1" indent="0" algn="dist" fontAlgn="base">
              <a:lnSpc>
                <a:spcPct val="150000"/>
              </a:lnSpc>
            </a:pPr>
            <a:r>
              <a:rPr lang="ko-KR" altLang="en-US" sz="1200" dirty="0" smtClean="0"/>
              <a:t>한 </a:t>
            </a:r>
            <a:r>
              <a:rPr lang="ko-KR" altLang="en-US" sz="1200" dirty="0"/>
              <a:t>압력으로 당겼다 풀기를 </a:t>
            </a:r>
            <a:r>
              <a:rPr lang="ko-KR" altLang="en-US" sz="1200" dirty="0" smtClean="0"/>
              <a:t>반복하는 치료기기이다</a:t>
            </a:r>
            <a:r>
              <a:rPr lang="en-US" altLang="ko-KR" sz="1200" dirty="0" smtClean="0"/>
              <a:t>. </a:t>
            </a:r>
          </a:p>
          <a:p>
            <a:pPr marL="274320" lvl="1" indent="0" algn="dist" fontAlgn="base">
              <a:lnSpc>
                <a:spcPct val="150000"/>
              </a:lnSpc>
            </a:pPr>
            <a:endParaRPr lang="en-US" altLang="ko-KR" sz="1200" dirty="0"/>
          </a:p>
          <a:p>
            <a:pPr marL="274320" lvl="1" indent="0" algn="dist" fontAlgn="base">
              <a:lnSpc>
                <a:spcPct val="150000"/>
              </a:lnSpc>
            </a:pPr>
            <a:r>
              <a:rPr lang="ko-KR" altLang="en-US" sz="1200" dirty="0" smtClean="0"/>
              <a:t>긴장된 </a:t>
            </a:r>
            <a:r>
              <a:rPr lang="ko-KR" altLang="en-US" sz="1200" dirty="0"/>
              <a:t>척추 주위의 근육 및 </a:t>
            </a:r>
            <a:r>
              <a:rPr lang="ko-KR" altLang="en-US" sz="1200" dirty="0" smtClean="0"/>
              <a:t>관절 등 </a:t>
            </a:r>
            <a:r>
              <a:rPr lang="ko-KR" altLang="en-US" sz="1200" dirty="0"/>
              <a:t>척추 </a:t>
            </a:r>
            <a:r>
              <a:rPr lang="ko-KR" altLang="en-US" sz="1200" dirty="0" smtClean="0"/>
              <a:t>구조물의 견</a:t>
            </a:r>
            <a:endParaRPr lang="en-US" altLang="ko-KR" sz="1200" dirty="0" smtClean="0"/>
          </a:p>
          <a:p>
            <a:pPr marL="274320" lvl="1" indent="0" algn="dist" fontAlgn="base">
              <a:lnSpc>
                <a:spcPct val="150000"/>
              </a:lnSpc>
            </a:pPr>
            <a:r>
              <a:rPr lang="ko-KR" altLang="en-US" sz="1200" dirty="0" smtClean="0"/>
              <a:t>인을 </a:t>
            </a:r>
            <a:r>
              <a:rPr lang="ko-KR" altLang="en-US" sz="1200" dirty="0"/>
              <a:t>통해 이완시키고 </a:t>
            </a:r>
            <a:r>
              <a:rPr lang="ko-KR" altLang="en-US" sz="1200" dirty="0" err="1"/>
              <a:t>추간공을</a:t>
            </a:r>
            <a:r>
              <a:rPr lang="ko-KR" altLang="en-US" sz="1200" dirty="0"/>
              <a:t> 확장시켜 척추 </a:t>
            </a:r>
            <a:r>
              <a:rPr lang="ko-KR" altLang="en-US" sz="1200" dirty="0" err="1"/>
              <a:t>만곡이</a:t>
            </a:r>
            <a:r>
              <a:rPr lang="ko-KR" altLang="en-US" sz="1200" dirty="0"/>
              <a:t> 회복되면서 디스크의 압력을 </a:t>
            </a:r>
            <a:r>
              <a:rPr lang="ko-KR" altLang="en-US" sz="1200" dirty="0" smtClean="0"/>
              <a:t>조정해</a:t>
            </a:r>
            <a:r>
              <a:rPr lang="en-US" altLang="ko-KR" sz="1200" dirty="0" smtClean="0"/>
              <a:t> </a:t>
            </a:r>
            <a:r>
              <a:rPr lang="ko-KR" altLang="en-US" sz="1200" dirty="0" err="1" smtClean="0"/>
              <a:t>척추관협착증</a:t>
            </a:r>
            <a:r>
              <a:rPr lang="en-US" altLang="ko-KR" sz="1200" dirty="0" smtClean="0"/>
              <a:t>,</a:t>
            </a:r>
          </a:p>
          <a:p>
            <a:pPr marL="274320" lvl="1" indent="0" algn="dist" fontAlgn="base">
              <a:lnSpc>
                <a:spcPct val="150000"/>
              </a:lnSpc>
            </a:pPr>
            <a:r>
              <a:rPr lang="ko-KR" altLang="en-US" sz="1200" dirty="0" smtClean="0"/>
              <a:t>목</a:t>
            </a:r>
            <a:r>
              <a:rPr lang="en-US" altLang="ko-KR" sz="1200" dirty="0"/>
              <a:t>·</a:t>
            </a:r>
            <a:r>
              <a:rPr lang="ko-KR" altLang="en-US" sz="1200" dirty="0"/>
              <a:t>허리 디스크</a:t>
            </a:r>
            <a:r>
              <a:rPr lang="en-US" altLang="ko-KR" sz="1200" dirty="0"/>
              <a:t>, </a:t>
            </a:r>
            <a:r>
              <a:rPr lang="ko-KR" altLang="en-US" sz="1200" dirty="0"/>
              <a:t>팔이나 다리가 저리는 </a:t>
            </a:r>
            <a:r>
              <a:rPr lang="ko-KR" altLang="en-US" sz="1200" dirty="0" smtClean="0"/>
              <a:t>대상 환자들</a:t>
            </a:r>
            <a:endParaRPr lang="en-US" altLang="ko-KR" sz="1200" dirty="0" smtClean="0"/>
          </a:p>
          <a:p>
            <a:pPr marL="274320" lvl="1" indent="0" algn="l" fontAlgn="base">
              <a:lnSpc>
                <a:spcPct val="150000"/>
              </a:lnSpc>
            </a:pPr>
            <a:r>
              <a:rPr lang="ko-KR" altLang="en-US" sz="1200" dirty="0" smtClean="0"/>
              <a:t>에게 </a:t>
            </a:r>
            <a:r>
              <a:rPr lang="ko-KR" altLang="en-US" sz="1200" dirty="0"/>
              <a:t>효과적으로 사용한다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  <p:sp>
        <p:nvSpPr>
          <p:cNvPr id="270" name="Google Shape;270;p41"/>
          <p:cNvSpPr/>
          <p:nvPr/>
        </p:nvSpPr>
        <p:spPr>
          <a:xfrm>
            <a:off x="952500" y="1563638"/>
            <a:ext cx="491100" cy="54600"/>
          </a:xfrm>
          <a:prstGeom prst="rect">
            <a:avLst/>
          </a:prstGeom>
          <a:solidFill>
            <a:srgbClr val="5BBD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0"/>
            <a:ext cx="4139952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009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1"/>
          <p:cNvSpPr txBox="1">
            <a:spLocks noGrp="1"/>
          </p:cNvSpPr>
          <p:nvPr>
            <p:ph type="title"/>
          </p:nvPr>
        </p:nvSpPr>
        <p:spPr>
          <a:xfrm>
            <a:off x="611446" y="411510"/>
            <a:ext cx="3312368" cy="124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3200" dirty="0" smtClean="0"/>
              <a:t>전기</a:t>
            </a:r>
            <a:r>
              <a:rPr lang="en-US" altLang="ko-KR" sz="3200" dirty="0" smtClean="0"/>
              <a:t>. </a:t>
            </a:r>
            <a:r>
              <a:rPr lang="ko-KR" altLang="en-US" sz="3200" dirty="0" err="1" smtClean="0"/>
              <a:t>온열치료실</a:t>
            </a:r>
            <a:endParaRPr sz="3200" dirty="0"/>
          </a:p>
        </p:txBody>
      </p:sp>
      <p:sp>
        <p:nvSpPr>
          <p:cNvPr id="267" name="Google Shape;267;p41"/>
          <p:cNvSpPr txBox="1">
            <a:spLocks noGrp="1"/>
          </p:cNvSpPr>
          <p:nvPr>
            <p:ph type="subTitle" idx="1"/>
          </p:nvPr>
        </p:nvSpPr>
        <p:spPr>
          <a:xfrm>
            <a:off x="179512" y="1779662"/>
            <a:ext cx="4176464" cy="29523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chemeClr val="tx1"/>
              </a:buClr>
            </a:pPr>
            <a:r>
              <a:rPr lang="ko-KR" altLang="en-US" dirty="0" smtClean="0">
                <a:latin typeface="+mn-ea"/>
              </a:rPr>
              <a:t>  지속적 수동운동기 </a:t>
            </a:r>
            <a:r>
              <a:rPr lang="ko-KR" altLang="en-US" dirty="0" err="1" smtClean="0">
                <a:latin typeface="+mn-ea"/>
              </a:rPr>
              <a:t>상지</a:t>
            </a:r>
            <a:r>
              <a:rPr lang="en-US" altLang="ko-KR" dirty="0" smtClean="0">
                <a:latin typeface="+mn-ea"/>
              </a:rPr>
              <a:t>(</a:t>
            </a:r>
            <a:r>
              <a:rPr lang="en-US" altLang="ko-KR" dirty="0">
                <a:latin typeface="+mn-ea"/>
              </a:rPr>
              <a:t>MM102)</a:t>
            </a:r>
            <a:endParaRPr lang="en-US" altLang="ko-KR" dirty="0"/>
          </a:p>
          <a:p>
            <a:pPr marL="274320" lvl="1" indent="0" fontAlgn="base">
              <a:lnSpc>
                <a:spcPct val="150000"/>
              </a:lnSpc>
            </a:pPr>
            <a:endParaRPr lang="en-US" altLang="ko-KR" sz="1200" dirty="0" smtClean="0">
              <a:latin typeface="+mj-ea"/>
            </a:endParaRPr>
          </a:p>
          <a:p>
            <a:pPr marL="274320" lvl="1" indent="0" algn="dist" fontAlgn="base">
              <a:lnSpc>
                <a:spcPct val="150000"/>
              </a:lnSpc>
            </a:pPr>
            <a:r>
              <a:rPr lang="en-US" altLang="ko-KR" sz="1200" dirty="0" smtClean="0">
                <a:latin typeface="+mj-ea"/>
              </a:rPr>
              <a:t>CPM(Continuous </a:t>
            </a:r>
            <a:r>
              <a:rPr lang="en-US" altLang="ko-KR" sz="1200" dirty="0">
                <a:latin typeface="+mj-ea"/>
              </a:rPr>
              <a:t>Passive Motion)</a:t>
            </a:r>
            <a:r>
              <a:rPr lang="ko-KR" altLang="en-US" sz="1200" dirty="0"/>
              <a:t>은 ‘지속적 수동 </a:t>
            </a:r>
            <a:r>
              <a:rPr lang="ko-KR" altLang="en-US" sz="1200" dirty="0" smtClean="0"/>
              <a:t>운</a:t>
            </a:r>
            <a:endParaRPr lang="en-US" altLang="ko-KR" sz="1200" dirty="0" smtClean="0"/>
          </a:p>
          <a:p>
            <a:pPr marL="274320" lvl="1" indent="0" algn="l" fontAlgn="base">
              <a:lnSpc>
                <a:spcPct val="150000"/>
              </a:lnSpc>
            </a:pPr>
            <a:r>
              <a:rPr lang="ko-KR" altLang="en-US" sz="1200" dirty="0" smtClean="0"/>
              <a:t>동</a:t>
            </a:r>
            <a:r>
              <a:rPr lang="ko-KR" altLang="en-US" sz="1200" dirty="0"/>
              <a:t>’이란 의미이며</a:t>
            </a:r>
            <a:r>
              <a:rPr lang="en-US" altLang="ko-KR" sz="1200" dirty="0"/>
              <a:t> </a:t>
            </a:r>
            <a:r>
              <a:rPr lang="ko-KR" altLang="en-US" sz="1200" dirty="0"/>
              <a:t>관절에 대한 </a:t>
            </a:r>
            <a:r>
              <a:rPr lang="ko-KR" altLang="en-US" sz="1200" dirty="0" smtClean="0"/>
              <a:t>정형외과적 </a:t>
            </a:r>
            <a:r>
              <a:rPr lang="ko-KR" altLang="en-US" sz="1200" dirty="0"/>
              <a:t>수술 이후 적용하는 치료방법이다</a:t>
            </a:r>
            <a:r>
              <a:rPr lang="en-US" altLang="ko-KR" sz="1200" dirty="0"/>
              <a:t>. </a:t>
            </a:r>
            <a:endParaRPr lang="en-US" altLang="ko-KR" sz="1200" dirty="0" smtClean="0"/>
          </a:p>
          <a:p>
            <a:pPr marL="274320" lvl="1" indent="0" algn="dist" fontAlgn="base">
              <a:lnSpc>
                <a:spcPct val="150000"/>
              </a:lnSpc>
            </a:pPr>
            <a:endParaRPr lang="en-US" altLang="ko-KR" sz="1200" dirty="0" smtClean="0"/>
          </a:p>
          <a:p>
            <a:pPr marL="274320" lvl="1" indent="0" algn="dist" fontAlgn="base">
              <a:lnSpc>
                <a:spcPct val="150000"/>
              </a:lnSpc>
            </a:pPr>
            <a:r>
              <a:rPr lang="ko-KR" altLang="en-US" sz="1200" dirty="0" smtClean="0"/>
              <a:t>수술 </a:t>
            </a:r>
            <a:r>
              <a:rPr lang="ko-KR" altLang="en-US" sz="1200" dirty="0"/>
              <a:t>후 통증으로 인해 스스로 운동이 어려운 환자의 관절을 기계가 수동적으로 부드럽게 움직여줌으로써 통증감소와 관절의 구축을 예방하며 </a:t>
            </a:r>
            <a:r>
              <a:rPr lang="ko-KR" altLang="en-US" sz="1200" dirty="0" smtClean="0"/>
              <a:t>환</a:t>
            </a:r>
            <a:r>
              <a:rPr lang="ko-KR" altLang="en-US" sz="1200" dirty="0"/>
              <a:t>부</a:t>
            </a:r>
            <a:r>
              <a:rPr lang="ko-KR" altLang="en-US" sz="1200" dirty="0" smtClean="0"/>
              <a:t>의 </a:t>
            </a:r>
            <a:r>
              <a:rPr lang="ko-KR" altLang="en-US" sz="1200" dirty="0"/>
              <a:t>회복기간 줄여주어 재활에 드는 시간과 노력을 줄일 수 있다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  <p:sp>
        <p:nvSpPr>
          <p:cNvPr id="270" name="Google Shape;270;p41"/>
          <p:cNvSpPr/>
          <p:nvPr/>
        </p:nvSpPr>
        <p:spPr>
          <a:xfrm>
            <a:off x="952500" y="1563638"/>
            <a:ext cx="491100" cy="54600"/>
          </a:xfrm>
          <a:prstGeom prst="rect">
            <a:avLst/>
          </a:prstGeom>
          <a:solidFill>
            <a:srgbClr val="5BBD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9422"/>
            <a:ext cx="4139952" cy="5124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8112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1"/>
          <p:cNvSpPr txBox="1">
            <a:spLocks noGrp="1"/>
          </p:cNvSpPr>
          <p:nvPr>
            <p:ph type="title"/>
          </p:nvPr>
        </p:nvSpPr>
        <p:spPr>
          <a:xfrm>
            <a:off x="611446" y="411510"/>
            <a:ext cx="3312368" cy="124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3200" dirty="0" smtClean="0"/>
              <a:t>전기</a:t>
            </a:r>
            <a:r>
              <a:rPr lang="en-US" altLang="ko-KR" sz="3200" dirty="0" smtClean="0"/>
              <a:t>. </a:t>
            </a:r>
            <a:r>
              <a:rPr lang="ko-KR" altLang="en-US" sz="3200" dirty="0" err="1" smtClean="0"/>
              <a:t>온열치료실</a:t>
            </a:r>
            <a:endParaRPr sz="3200" dirty="0"/>
          </a:p>
        </p:txBody>
      </p:sp>
      <p:sp>
        <p:nvSpPr>
          <p:cNvPr id="267" name="Google Shape;267;p41"/>
          <p:cNvSpPr txBox="1">
            <a:spLocks noGrp="1"/>
          </p:cNvSpPr>
          <p:nvPr>
            <p:ph type="subTitle" idx="1"/>
          </p:nvPr>
        </p:nvSpPr>
        <p:spPr>
          <a:xfrm>
            <a:off x="179512" y="1779662"/>
            <a:ext cx="4176464" cy="29523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chemeClr val="tx1"/>
              </a:buClr>
            </a:pPr>
            <a:r>
              <a:rPr lang="ko-KR" altLang="en-US" dirty="0" smtClean="0">
                <a:latin typeface="+mn-ea"/>
              </a:rPr>
              <a:t>  지속적 수동운동기 하지</a:t>
            </a:r>
            <a:r>
              <a:rPr lang="en-US" altLang="ko-KR" dirty="0" smtClean="0">
                <a:latin typeface="+mn-ea"/>
              </a:rPr>
              <a:t>(</a:t>
            </a:r>
            <a:r>
              <a:rPr lang="en-US" altLang="ko-KR" dirty="0">
                <a:latin typeface="+mn-ea"/>
              </a:rPr>
              <a:t>MM102)</a:t>
            </a:r>
            <a:endParaRPr lang="en-US" altLang="ko-KR" dirty="0"/>
          </a:p>
          <a:p>
            <a:pPr marL="274320" lvl="1" indent="0" fontAlgn="base">
              <a:lnSpc>
                <a:spcPct val="150000"/>
              </a:lnSpc>
            </a:pPr>
            <a:endParaRPr lang="en-US" altLang="ko-KR" sz="1200" dirty="0" smtClean="0">
              <a:latin typeface="+mj-ea"/>
            </a:endParaRPr>
          </a:p>
          <a:p>
            <a:pPr marL="274320" lvl="1" indent="0" algn="dist" fontAlgn="base">
              <a:lnSpc>
                <a:spcPct val="150000"/>
              </a:lnSpc>
            </a:pPr>
            <a:r>
              <a:rPr lang="en-US" altLang="ko-KR" sz="1200" dirty="0" smtClean="0">
                <a:latin typeface="+mj-ea"/>
              </a:rPr>
              <a:t>CPM(Continuous </a:t>
            </a:r>
            <a:r>
              <a:rPr lang="en-US" altLang="ko-KR" sz="1200" dirty="0">
                <a:latin typeface="+mj-ea"/>
              </a:rPr>
              <a:t>Passive Motion)</a:t>
            </a:r>
            <a:r>
              <a:rPr lang="ko-KR" altLang="en-US" sz="1200" dirty="0"/>
              <a:t>은 ‘지속적 수동 </a:t>
            </a:r>
            <a:r>
              <a:rPr lang="ko-KR" altLang="en-US" sz="1200" dirty="0" smtClean="0"/>
              <a:t>운</a:t>
            </a:r>
            <a:endParaRPr lang="en-US" altLang="ko-KR" sz="1200" dirty="0" smtClean="0"/>
          </a:p>
          <a:p>
            <a:pPr marL="274320" lvl="1" indent="0" algn="l" fontAlgn="base">
              <a:lnSpc>
                <a:spcPct val="150000"/>
              </a:lnSpc>
            </a:pPr>
            <a:r>
              <a:rPr lang="ko-KR" altLang="en-US" sz="1200" dirty="0" smtClean="0"/>
              <a:t>동</a:t>
            </a:r>
            <a:r>
              <a:rPr lang="ko-KR" altLang="en-US" sz="1200" dirty="0"/>
              <a:t>’이란 의미이며</a:t>
            </a:r>
            <a:r>
              <a:rPr lang="en-US" altLang="ko-KR" sz="1200" dirty="0"/>
              <a:t> </a:t>
            </a:r>
            <a:r>
              <a:rPr lang="ko-KR" altLang="en-US" sz="1200" dirty="0"/>
              <a:t>관절에 대한 </a:t>
            </a:r>
            <a:r>
              <a:rPr lang="ko-KR" altLang="en-US" sz="1200" dirty="0" smtClean="0"/>
              <a:t>정형외과적 </a:t>
            </a:r>
            <a:r>
              <a:rPr lang="ko-KR" altLang="en-US" sz="1200" dirty="0"/>
              <a:t>수술 </a:t>
            </a:r>
            <a:r>
              <a:rPr lang="ko-KR" altLang="en-US" sz="1200" dirty="0" smtClean="0"/>
              <a:t>이후 적용하는 치료방법이다</a:t>
            </a:r>
            <a:r>
              <a:rPr lang="en-US" altLang="ko-KR" sz="1200" dirty="0" smtClean="0"/>
              <a:t>. </a:t>
            </a:r>
          </a:p>
          <a:p>
            <a:pPr marL="274320" lvl="1" indent="0" algn="dist" fontAlgn="base">
              <a:lnSpc>
                <a:spcPct val="150000"/>
              </a:lnSpc>
            </a:pPr>
            <a:endParaRPr lang="en-US" altLang="ko-KR" sz="1200" dirty="0" smtClean="0"/>
          </a:p>
          <a:p>
            <a:pPr marL="274320" lvl="1" indent="0" algn="dist" fontAlgn="base">
              <a:lnSpc>
                <a:spcPct val="150000"/>
              </a:lnSpc>
            </a:pPr>
            <a:r>
              <a:rPr lang="ko-KR" altLang="en-US" sz="1200" dirty="0" smtClean="0"/>
              <a:t>수술 </a:t>
            </a:r>
            <a:r>
              <a:rPr lang="ko-KR" altLang="en-US" sz="1200" dirty="0"/>
              <a:t>후 통증으로 인해 스스로 운동이 어려운 환자의 관절을 기계가 수동적으로 부드럽게 움직여줌으로써 통증감소와 관절의 구축을 예방하며 </a:t>
            </a:r>
            <a:r>
              <a:rPr lang="ko-KR" altLang="en-US" sz="1200" dirty="0" smtClean="0"/>
              <a:t>환</a:t>
            </a:r>
            <a:r>
              <a:rPr lang="ko-KR" altLang="en-US" sz="1200" dirty="0"/>
              <a:t>부</a:t>
            </a:r>
            <a:r>
              <a:rPr lang="ko-KR" altLang="en-US" sz="1200" dirty="0" smtClean="0"/>
              <a:t>의 </a:t>
            </a:r>
            <a:r>
              <a:rPr lang="ko-KR" altLang="en-US" sz="1200" dirty="0"/>
              <a:t>회복기간 줄여주어 재활에 드는 시간과 노력을 줄일 수 있다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  <p:sp>
        <p:nvSpPr>
          <p:cNvPr id="270" name="Google Shape;270;p41"/>
          <p:cNvSpPr/>
          <p:nvPr/>
        </p:nvSpPr>
        <p:spPr>
          <a:xfrm>
            <a:off x="952500" y="1563638"/>
            <a:ext cx="491100" cy="54600"/>
          </a:xfrm>
          <a:prstGeom prst="rect">
            <a:avLst/>
          </a:prstGeom>
          <a:solidFill>
            <a:srgbClr val="5BBD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04048" y="0"/>
            <a:ext cx="4139951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170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1"/>
          <p:cNvSpPr txBox="1">
            <a:spLocks noGrp="1"/>
          </p:cNvSpPr>
          <p:nvPr>
            <p:ph type="title"/>
          </p:nvPr>
        </p:nvSpPr>
        <p:spPr>
          <a:xfrm>
            <a:off x="611446" y="411510"/>
            <a:ext cx="3312368" cy="124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3200" dirty="0" smtClean="0"/>
              <a:t>전기</a:t>
            </a:r>
            <a:r>
              <a:rPr lang="en-US" altLang="ko-KR" sz="3200" dirty="0" smtClean="0"/>
              <a:t>. </a:t>
            </a:r>
            <a:r>
              <a:rPr lang="ko-KR" altLang="en-US" sz="3200" dirty="0" err="1" smtClean="0"/>
              <a:t>온열치료실</a:t>
            </a:r>
            <a:endParaRPr sz="3200" dirty="0"/>
          </a:p>
        </p:txBody>
      </p:sp>
      <p:sp>
        <p:nvSpPr>
          <p:cNvPr id="267" name="Google Shape;267;p41"/>
          <p:cNvSpPr txBox="1">
            <a:spLocks noGrp="1"/>
          </p:cNvSpPr>
          <p:nvPr>
            <p:ph type="subTitle" idx="1"/>
          </p:nvPr>
        </p:nvSpPr>
        <p:spPr>
          <a:xfrm>
            <a:off x="179512" y="1779662"/>
            <a:ext cx="4176464" cy="29523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chemeClr val="tx1"/>
              </a:buClr>
            </a:pPr>
            <a:r>
              <a:rPr lang="ko-KR" altLang="en-US" dirty="0" smtClean="0"/>
              <a:t>  단순</a:t>
            </a:r>
            <a:r>
              <a:rPr lang="en-US" altLang="ko-KR" dirty="0"/>
              <a:t>/</a:t>
            </a:r>
            <a:r>
              <a:rPr lang="ko-KR" altLang="en-US" dirty="0"/>
              <a:t>복합 운동치료</a:t>
            </a:r>
            <a:r>
              <a:rPr lang="en-US" altLang="ko-KR" dirty="0">
                <a:latin typeface="+mj-ea"/>
              </a:rPr>
              <a:t>(MM101,MM102)</a:t>
            </a:r>
          </a:p>
          <a:p>
            <a:pPr marL="274320" lvl="1" indent="0" algn="l">
              <a:lnSpc>
                <a:spcPct val="150000"/>
              </a:lnSpc>
            </a:pPr>
            <a:endParaRPr lang="en-US" altLang="ko-KR" sz="1200" dirty="0" smtClean="0"/>
          </a:p>
          <a:p>
            <a:pPr marL="274320" lvl="1" indent="0" algn="just">
              <a:lnSpc>
                <a:spcPct val="150000"/>
              </a:lnSpc>
            </a:pPr>
            <a:r>
              <a:rPr lang="ko-KR" altLang="en-US" sz="1200" dirty="0" err="1" smtClean="0"/>
              <a:t>근골격계의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균형이 깨지면서</a:t>
            </a:r>
            <a:r>
              <a:rPr lang="en-US" altLang="ko-KR" sz="1200" dirty="0"/>
              <a:t> </a:t>
            </a:r>
            <a:r>
              <a:rPr lang="ko-KR" altLang="en-US" sz="1200" dirty="0"/>
              <a:t>체형 변형이 </a:t>
            </a:r>
            <a:r>
              <a:rPr lang="ko-KR" altLang="en-US" sz="1200" dirty="0" smtClean="0"/>
              <a:t>발생하거나 </a:t>
            </a:r>
            <a:r>
              <a:rPr lang="ko-KR" altLang="en-US" sz="1200" dirty="0"/>
              <a:t>수술 후 생길 수 있는 관절가동범위</a:t>
            </a:r>
            <a:r>
              <a:rPr lang="en-US" altLang="ko-KR" sz="1200" dirty="0"/>
              <a:t>, </a:t>
            </a:r>
            <a:r>
              <a:rPr lang="ko-KR" altLang="en-US" sz="1200" dirty="0"/>
              <a:t>유연성</a:t>
            </a:r>
            <a:r>
              <a:rPr lang="en-US" altLang="ko-KR" sz="1200" dirty="0"/>
              <a:t>, </a:t>
            </a:r>
            <a:r>
              <a:rPr lang="ko-KR" altLang="en-US" sz="1200" dirty="0"/>
              <a:t>균형능력</a:t>
            </a:r>
            <a:r>
              <a:rPr lang="en-US" altLang="ko-KR" sz="1200" dirty="0"/>
              <a:t>, </a:t>
            </a:r>
            <a:r>
              <a:rPr lang="ko-KR" altLang="en-US" sz="1200" dirty="0"/>
              <a:t>지구력</a:t>
            </a:r>
            <a:r>
              <a:rPr lang="en-US" altLang="ko-KR" sz="1200" dirty="0"/>
              <a:t>, </a:t>
            </a:r>
            <a:r>
              <a:rPr lang="ko-KR" altLang="en-US" sz="1200" dirty="0"/>
              <a:t>근력 등의 </a:t>
            </a:r>
            <a:r>
              <a:rPr lang="ko-KR" altLang="en-US" sz="1200" dirty="0" smtClean="0"/>
              <a:t>저하를 </a:t>
            </a:r>
            <a:r>
              <a:rPr lang="ko-KR" altLang="en-US" sz="1200" dirty="0" err="1" smtClean="0"/>
              <a:t>케어하기</a:t>
            </a:r>
            <a:r>
              <a:rPr lang="ko-KR" altLang="en-US" sz="1200" dirty="0" smtClean="0"/>
              <a:t> 위해서 </a:t>
            </a:r>
            <a:r>
              <a:rPr lang="ko-KR" altLang="en-US" sz="1200" dirty="0" err="1" smtClean="0"/>
              <a:t>스트레칭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간단한 </a:t>
            </a:r>
            <a:r>
              <a:rPr lang="ko-KR" altLang="en-US" sz="1200" dirty="0" smtClean="0"/>
              <a:t>운동처방과 </a:t>
            </a:r>
            <a:r>
              <a:rPr lang="ko-KR" altLang="en-US" sz="1200" dirty="0"/>
              <a:t>기구나 도구를 이용한 근력 강화 </a:t>
            </a:r>
            <a:r>
              <a:rPr lang="ko-KR" altLang="en-US" sz="1200" dirty="0" smtClean="0"/>
              <a:t>훈</a:t>
            </a:r>
            <a:r>
              <a:rPr lang="ko-KR" altLang="en-US" sz="1200" dirty="0"/>
              <a:t>련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등을 실시하여 통증을 경감시키고 일상으로의 회복을 돕는다</a:t>
            </a:r>
            <a:r>
              <a:rPr lang="en-US" altLang="ko-KR" sz="1200" dirty="0"/>
              <a:t>.</a:t>
            </a:r>
            <a:endParaRPr lang="ko-KR" altLang="en-US" sz="1200" i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70" name="Google Shape;270;p41"/>
          <p:cNvSpPr/>
          <p:nvPr/>
        </p:nvSpPr>
        <p:spPr>
          <a:xfrm>
            <a:off x="952500" y="1563638"/>
            <a:ext cx="491100" cy="54600"/>
          </a:xfrm>
          <a:prstGeom prst="rect">
            <a:avLst/>
          </a:prstGeom>
          <a:solidFill>
            <a:srgbClr val="5BBD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0"/>
            <a:ext cx="4139952" cy="5143500"/>
          </a:xfrm>
          <a:prstGeom prst="rect">
            <a:avLst/>
          </a:prstGeom>
          <a:noFill/>
          <a:ln>
            <a:noFill/>
          </a:ln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170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9" name="Google Shape;479;p50"/>
          <p:cNvPicPr preferRelativeResize="0"/>
          <p:nvPr/>
        </p:nvPicPr>
        <p:blipFill rotWithShape="1">
          <a:blip r:embed="rId3">
            <a:alphaModFix/>
          </a:blip>
          <a:srcRect t="7862" b="7870"/>
          <a:stretch/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50"/>
          <p:cNvSpPr/>
          <p:nvPr/>
        </p:nvSpPr>
        <p:spPr>
          <a:xfrm>
            <a:off x="0" y="350"/>
            <a:ext cx="9144000" cy="5143500"/>
          </a:xfrm>
          <a:prstGeom prst="rect">
            <a:avLst/>
          </a:prstGeom>
          <a:solidFill>
            <a:srgbClr val="666666">
              <a:alpha val="2232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1" name="Google Shape;481;p50"/>
          <p:cNvSpPr/>
          <p:nvPr/>
        </p:nvSpPr>
        <p:spPr>
          <a:xfrm>
            <a:off x="952500" y="0"/>
            <a:ext cx="29736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2" name="Google Shape;482;p50"/>
          <p:cNvSpPr txBox="1">
            <a:spLocks noGrp="1"/>
          </p:cNvSpPr>
          <p:nvPr>
            <p:ph type="title"/>
          </p:nvPr>
        </p:nvSpPr>
        <p:spPr>
          <a:xfrm>
            <a:off x="1225225" y="2022130"/>
            <a:ext cx="2428200" cy="111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2400" dirty="0" smtClean="0"/>
              <a:t>작</a:t>
            </a:r>
            <a:r>
              <a:rPr lang="ko-KR" altLang="en-US" sz="2400" dirty="0"/>
              <a:t>업</a:t>
            </a:r>
            <a:r>
              <a:rPr lang="ko-KR" altLang="en-US" sz="2400" dirty="0" smtClean="0"/>
              <a:t>치료실</a:t>
            </a: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endParaRPr sz="2400" dirty="0"/>
          </a:p>
        </p:txBody>
      </p:sp>
      <p:sp>
        <p:nvSpPr>
          <p:cNvPr id="483" name="Google Shape;483;p50"/>
          <p:cNvSpPr txBox="1">
            <a:spLocks noGrp="1"/>
          </p:cNvSpPr>
          <p:nvPr>
            <p:ph type="subTitle" idx="1"/>
          </p:nvPr>
        </p:nvSpPr>
        <p:spPr>
          <a:xfrm>
            <a:off x="1225225" y="3762512"/>
            <a:ext cx="2428200" cy="78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ko-KR" altLang="en-US" dirty="0" smtClean="0"/>
              <a:t>작</a:t>
            </a:r>
            <a:r>
              <a:rPr lang="ko-KR" altLang="en-US" dirty="0"/>
              <a:t>업</a:t>
            </a:r>
            <a:r>
              <a:rPr lang="ko-KR" altLang="en-US" dirty="0" smtClean="0"/>
              <a:t>치료실 전경</a:t>
            </a:r>
            <a:endParaRPr lang="en-US" altLang="ko-KR" dirty="0"/>
          </a:p>
          <a:p>
            <a:pPr marL="0" lvl="0" indent="0" algn="ctr" rtl="0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ko-KR" altLang="en-US" dirty="0" smtClean="0"/>
              <a:t>작</a:t>
            </a:r>
            <a:r>
              <a:rPr lang="ko-KR" altLang="en-US" dirty="0"/>
              <a:t>업</a:t>
            </a:r>
            <a:r>
              <a:rPr lang="ko-KR" altLang="en-US" dirty="0" smtClean="0"/>
              <a:t>치료실 소개</a:t>
            </a:r>
            <a:endParaRPr lang="en-US" altLang="ko-KR" dirty="0"/>
          </a:p>
          <a:p>
            <a:pPr marL="0" lvl="0" indent="0" algn="ctr" rtl="0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ko-KR" altLang="en-US" dirty="0" smtClean="0"/>
              <a:t>처방코드에 따른 치료 </a:t>
            </a:r>
            <a:endParaRPr lang="en-US" altLang="ko-KR" dirty="0" smtClean="0"/>
          </a:p>
          <a:p>
            <a:pPr marL="0" lvl="0" indent="0" algn="ctr" rtl="0"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en-US" altLang="ko-KR" dirty="0" smtClean="0"/>
          </a:p>
          <a:p>
            <a:pPr marL="0" lvl="0" indent="0" algn="ctr" rtl="0"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dirty="0"/>
          </a:p>
        </p:txBody>
      </p:sp>
      <p:sp>
        <p:nvSpPr>
          <p:cNvPr id="484" name="Google Shape;484;p50"/>
          <p:cNvSpPr/>
          <p:nvPr/>
        </p:nvSpPr>
        <p:spPr>
          <a:xfrm>
            <a:off x="2193784" y="3479954"/>
            <a:ext cx="491100" cy="54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p50"/>
          <p:cNvSpPr txBox="1">
            <a:spLocks noGrp="1"/>
          </p:cNvSpPr>
          <p:nvPr>
            <p:ph type="title" idx="2"/>
          </p:nvPr>
        </p:nvSpPr>
        <p:spPr>
          <a:xfrm>
            <a:off x="1225225" y="610843"/>
            <a:ext cx="2428200" cy="10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04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52579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40"/>
          <p:cNvPicPr preferRelativeResize="0"/>
          <p:nvPr/>
        </p:nvPicPr>
        <p:blipFill rotWithShape="1">
          <a:blip r:embed="rId3">
            <a:alphaModFix/>
          </a:blip>
          <a:srcRect t="29774" b="15613"/>
          <a:stretch/>
        </p:blipFill>
        <p:spPr>
          <a:xfrm>
            <a:off x="0" y="0"/>
            <a:ext cx="9143999" cy="3330639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40"/>
          <p:cNvSpPr/>
          <p:nvPr/>
        </p:nvSpPr>
        <p:spPr>
          <a:xfrm>
            <a:off x="0" y="0"/>
            <a:ext cx="9144000" cy="3330600"/>
          </a:xfrm>
          <a:prstGeom prst="rect">
            <a:avLst/>
          </a:prstGeom>
          <a:solidFill>
            <a:srgbClr val="666666">
              <a:alpha val="2232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40"/>
          <p:cNvSpPr txBox="1">
            <a:spLocks noGrp="1"/>
          </p:cNvSpPr>
          <p:nvPr>
            <p:ph type="title"/>
          </p:nvPr>
        </p:nvSpPr>
        <p:spPr>
          <a:xfrm>
            <a:off x="611560" y="3896212"/>
            <a:ext cx="7586400" cy="492300"/>
          </a:xfrm>
          <a:prstGeom prst="rect">
            <a:avLst/>
          </a:prstGeom>
        </p:spPr>
        <p:txBody>
          <a:bodyPr spcFirstLastPara="1" wrap="square" lIns="91425" tIns="90000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1"/>
                </a:solidFill>
              </a:rPr>
              <a:t>Introduction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261" name="Google Shape;261;p40"/>
          <p:cNvSpPr/>
          <p:nvPr/>
        </p:nvSpPr>
        <p:spPr>
          <a:xfrm>
            <a:off x="952501" y="3586506"/>
            <a:ext cx="491100" cy="54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164554"/>
            <a:ext cx="9208277" cy="5308054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95000"/>
              </a:schemeClr>
            </a:glow>
            <a:outerShdw dist="35921" dir="2700000" algn="ctr" rotWithShape="0">
              <a:schemeClr val="bg2"/>
            </a:outerShd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9" y="176322"/>
            <a:ext cx="2808312" cy="52322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o-KR" altLang="en-US" sz="2800" b="1" smtClean="0">
                <a:solidFill>
                  <a:schemeClr val="accent6">
                    <a:lumMod val="50000"/>
                  </a:schemeClr>
                </a:solidFill>
              </a:rPr>
              <a:t>작</a:t>
            </a:r>
            <a:r>
              <a:rPr lang="ko-KR" altLang="en-US" sz="2800" b="1">
                <a:solidFill>
                  <a:schemeClr val="accent6">
                    <a:lumMod val="50000"/>
                  </a:schemeClr>
                </a:solidFill>
              </a:rPr>
              <a:t>업</a:t>
            </a:r>
            <a:r>
              <a:rPr lang="ko-KR" altLang="en-US" sz="2800" b="1" smtClean="0">
                <a:solidFill>
                  <a:schemeClr val="accent6">
                    <a:lumMod val="50000"/>
                  </a:schemeClr>
                </a:solidFill>
              </a:rPr>
              <a:t>치료실 </a:t>
            </a:r>
            <a:r>
              <a:rPr lang="ko-KR" altLang="en-US" sz="2800" b="1" dirty="0" smtClean="0">
                <a:solidFill>
                  <a:schemeClr val="accent6">
                    <a:lumMod val="50000"/>
                  </a:schemeClr>
                </a:solidFill>
              </a:rPr>
              <a:t>전경</a:t>
            </a:r>
            <a:endParaRPr lang="ko-KR" alt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40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8"/>
          <p:cNvSpPr txBox="1">
            <a:spLocks noGrp="1"/>
          </p:cNvSpPr>
          <p:nvPr>
            <p:ph type="body" idx="1"/>
          </p:nvPr>
        </p:nvSpPr>
        <p:spPr>
          <a:xfrm>
            <a:off x="539552" y="1296525"/>
            <a:ext cx="7992888" cy="3492300"/>
          </a:xfrm>
          <a:prstGeom prst="rect">
            <a:avLst/>
          </a:prstGeom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158750" indent="0" algn="dist" fontAlgn="base">
              <a:lnSpc>
                <a:spcPct val="150000"/>
              </a:lnSpc>
              <a:buNone/>
            </a:pPr>
            <a:r>
              <a:rPr lang="ko-KR" altLang="en-US" sz="1600" dirty="0" smtClean="0"/>
              <a:t>소개 </a:t>
            </a:r>
            <a:r>
              <a:rPr lang="en-US" altLang="ko-KR" sz="1600" dirty="0"/>
              <a:t>: </a:t>
            </a:r>
            <a:r>
              <a:rPr lang="ko-KR" altLang="en-US" sz="1600" dirty="0"/>
              <a:t>중추신경계 손상환자</a:t>
            </a:r>
            <a:r>
              <a:rPr lang="en-US" altLang="ko-KR" sz="1600" dirty="0"/>
              <a:t>, </a:t>
            </a:r>
            <a:r>
              <a:rPr lang="ko-KR" altLang="en-US" sz="1600" dirty="0"/>
              <a:t>말초신경계 손상 환자 등 신체적</a:t>
            </a:r>
            <a:r>
              <a:rPr lang="en-US" altLang="ko-KR" sz="1600" dirty="0"/>
              <a:t>, </a:t>
            </a:r>
            <a:r>
              <a:rPr lang="ko-KR" altLang="en-US" sz="1600" dirty="0"/>
              <a:t>정신적으로 기능이 저하된 환자를 대상으로 작업치료사가 다양한 검사방법을 통하여 환자를 평가한 후 신체적 및 정신적 기능을 보다 나은 상태로 발전시키거나 유지시켜 환자가 </a:t>
            </a:r>
            <a:r>
              <a:rPr lang="ko-KR" altLang="en-US" sz="1600" dirty="0" smtClean="0"/>
              <a:t>일상생활</a:t>
            </a:r>
            <a:endParaRPr lang="en-US" altLang="ko-KR" sz="1600" dirty="0" smtClean="0"/>
          </a:p>
          <a:p>
            <a:pPr marL="158750" indent="0" algn="dist" fontAlgn="base">
              <a:lnSpc>
                <a:spcPct val="150000"/>
              </a:lnSpc>
              <a:buNone/>
            </a:pPr>
            <a:r>
              <a:rPr lang="ko-KR" altLang="en-US" sz="1600" dirty="0" smtClean="0"/>
              <a:t>에서 </a:t>
            </a:r>
            <a:r>
              <a:rPr lang="ko-KR" altLang="en-US" sz="1600" dirty="0"/>
              <a:t>독립적으로 활동할 수 있는 능력을 키워주어 더 나은 삶을 지향할 수 있도록 </a:t>
            </a:r>
            <a:r>
              <a:rPr lang="ko-KR" altLang="en-US" sz="1600" dirty="0" smtClean="0"/>
              <a:t>치</a:t>
            </a:r>
            <a:endParaRPr lang="en-US" altLang="ko-KR" sz="1600" dirty="0" smtClean="0"/>
          </a:p>
          <a:p>
            <a:pPr marL="158750" indent="0" fontAlgn="base">
              <a:lnSpc>
                <a:spcPct val="150000"/>
              </a:lnSpc>
              <a:buNone/>
            </a:pPr>
            <a:r>
              <a:rPr lang="ko-KR" altLang="en-US" sz="1600" dirty="0" err="1" smtClean="0"/>
              <a:t>료한다</a:t>
            </a:r>
            <a:r>
              <a:rPr lang="en-US" altLang="ko-KR" sz="1600" dirty="0" smtClean="0"/>
              <a:t>.</a:t>
            </a:r>
          </a:p>
          <a:p>
            <a:pPr marL="158750" indent="0" fontAlgn="base">
              <a:buNone/>
            </a:pPr>
            <a:endParaRPr lang="en-US" altLang="ko-KR" sz="1600" dirty="0" smtClean="0"/>
          </a:p>
          <a:p>
            <a:pPr marL="158750" indent="0" algn="just" fontAlgn="base">
              <a:lnSpc>
                <a:spcPct val="150000"/>
              </a:lnSpc>
              <a:buNone/>
            </a:pPr>
            <a:r>
              <a:rPr lang="ko-KR" altLang="en-US" sz="1600" dirty="0" smtClean="0"/>
              <a:t>대상자 </a:t>
            </a:r>
            <a:r>
              <a:rPr lang="en-US" altLang="ko-KR" sz="1600" dirty="0"/>
              <a:t>: </a:t>
            </a:r>
            <a:r>
              <a:rPr lang="ko-KR" altLang="en-US" sz="1600" dirty="0" err="1"/>
              <a:t>뇌병변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외상성</a:t>
            </a:r>
            <a:r>
              <a:rPr lang="ko-KR" altLang="en-US" sz="1600" dirty="0"/>
              <a:t> </a:t>
            </a:r>
            <a:r>
              <a:rPr lang="ko-KR" altLang="en-US" sz="1600" dirty="0" err="1"/>
              <a:t>뇌손상</a:t>
            </a:r>
            <a:r>
              <a:rPr lang="en-US" altLang="ko-KR" sz="1600" dirty="0"/>
              <a:t>, </a:t>
            </a:r>
            <a:r>
              <a:rPr lang="ko-KR" altLang="en-US" sz="1600" dirty="0"/>
              <a:t>척수손상</a:t>
            </a:r>
            <a:r>
              <a:rPr lang="en-US" altLang="ko-KR" sz="1600" dirty="0"/>
              <a:t>, </a:t>
            </a:r>
            <a:r>
              <a:rPr lang="ko-KR" altLang="en-US" sz="1600" dirty="0"/>
              <a:t>파킨슨병 등의 중추신경계 손상 장애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골</a:t>
            </a:r>
            <a:endParaRPr lang="en-US" altLang="ko-KR" sz="1600" dirty="0" smtClean="0"/>
          </a:p>
          <a:p>
            <a:pPr marL="158750" indent="0" algn="just" fontAlgn="base">
              <a:lnSpc>
                <a:spcPct val="150000"/>
              </a:lnSpc>
              <a:buNone/>
            </a:pPr>
            <a:r>
              <a:rPr lang="ko-KR" altLang="en-US" sz="1600" dirty="0" smtClean="0"/>
              <a:t>절후 </a:t>
            </a:r>
            <a:r>
              <a:rPr lang="ko-KR" altLang="en-US" sz="1600" dirty="0"/>
              <a:t>운동장애</a:t>
            </a:r>
            <a:r>
              <a:rPr lang="en-US" altLang="ko-KR" sz="1600" dirty="0"/>
              <a:t>, </a:t>
            </a:r>
            <a:r>
              <a:rPr lang="ko-KR" altLang="en-US" sz="1600" dirty="0"/>
              <a:t>척추관련질환</a:t>
            </a:r>
            <a:r>
              <a:rPr lang="en-US" altLang="ko-KR" sz="1600" dirty="0"/>
              <a:t>, </a:t>
            </a:r>
            <a:r>
              <a:rPr lang="ko-KR" altLang="en-US" sz="1600" dirty="0" smtClean="0"/>
              <a:t>퇴행성질환 등</a:t>
            </a:r>
            <a:endParaRPr lang="en-US" altLang="ko-KR" sz="1600" dirty="0" smtClean="0"/>
          </a:p>
          <a:p>
            <a:pPr marL="158750" indent="0" fontAlgn="base">
              <a:buNone/>
            </a:pPr>
            <a:endParaRPr lang="en-US" altLang="ko-KR" sz="1600" dirty="0" smtClean="0"/>
          </a:p>
          <a:p>
            <a:pPr marL="158750" indent="0" fontAlgn="base">
              <a:lnSpc>
                <a:spcPct val="150000"/>
              </a:lnSpc>
              <a:buNone/>
            </a:pPr>
            <a:r>
              <a:rPr lang="ko-KR" altLang="en-US" sz="1600" dirty="0" smtClean="0"/>
              <a:t>처방 </a:t>
            </a:r>
            <a:r>
              <a:rPr lang="ko-KR" altLang="en-US" sz="1600" dirty="0"/>
              <a:t>코드 </a:t>
            </a:r>
            <a:r>
              <a:rPr lang="en-US" altLang="ko-KR" sz="1600" dirty="0" smtClean="0"/>
              <a:t>: </a:t>
            </a:r>
            <a:r>
              <a:rPr lang="ko-KR" altLang="en-US" sz="1600" dirty="0"/>
              <a:t>일상생활동작훈련치료</a:t>
            </a:r>
            <a:r>
              <a:rPr lang="en-US" altLang="ko-KR" sz="1600" dirty="0"/>
              <a:t>, </a:t>
            </a:r>
            <a:r>
              <a:rPr lang="ko-KR" altLang="en-US" sz="1600" dirty="0" smtClean="0"/>
              <a:t>연하치료</a:t>
            </a:r>
            <a:r>
              <a:rPr lang="en-US" altLang="ko-KR" sz="1600" dirty="0"/>
              <a:t>, </a:t>
            </a:r>
            <a:r>
              <a:rPr lang="ko-KR" altLang="en-US" sz="1600" dirty="0" smtClean="0"/>
              <a:t>인지치료</a:t>
            </a:r>
            <a:r>
              <a:rPr lang="en-US" altLang="ko-KR" sz="1600" dirty="0" smtClean="0"/>
              <a:t>, </a:t>
            </a:r>
            <a:r>
              <a:rPr lang="ko-KR" altLang="en-US" sz="1600" dirty="0"/>
              <a:t>작업치료 복합</a:t>
            </a:r>
            <a:r>
              <a:rPr lang="en-US" altLang="ko-KR" sz="1600" dirty="0"/>
              <a:t>/</a:t>
            </a:r>
            <a:r>
              <a:rPr lang="ko-KR" altLang="en-US" sz="1600" dirty="0"/>
              <a:t>특수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 smtClean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sz="1600" dirty="0"/>
          </a:p>
        </p:txBody>
      </p:sp>
      <p:sp>
        <p:nvSpPr>
          <p:cNvPr id="228" name="Google Shape;228;p38"/>
          <p:cNvSpPr txBox="1">
            <a:spLocks noGrp="1"/>
          </p:cNvSpPr>
          <p:nvPr>
            <p:ph type="title"/>
          </p:nvPr>
        </p:nvSpPr>
        <p:spPr>
          <a:xfrm>
            <a:off x="835882" y="468334"/>
            <a:ext cx="7465800" cy="67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dirty="0" smtClean="0"/>
              <a:t>작</a:t>
            </a:r>
            <a:r>
              <a:rPr lang="ko-KR" altLang="en-US" dirty="0"/>
              <a:t>업</a:t>
            </a:r>
            <a:r>
              <a:rPr lang="ko-KR" altLang="en-US" dirty="0" smtClean="0"/>
              <a:t>치료실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7374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1"/>
          <p:cNvSpPr txBox="1">
            <a:spLocks noGrp="1"/>
          </p:cNvSpPr>
          <p:nvPr>
            <p:ph type="title"/>
          </p:nvPr>
        </p:nvSpPr>
        <p:spPr>
          <a:xfrm>
            <a:off x="611446" y="411510"/>
            <a:ext cx="3312368" cy="124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3200" dirty="0" smtClean="0"/>
              <a:t>작</a:t>
            </a:r>
            <a:r>
              <a:rPr lang="ko-KR" altLang="en-US" sz="3200" dirty="0"/>
              <a:t>업</a:t>
            </a:r>
            <a:r>
              <a:rPr lang="ko-KR" altLang="en-US" sz="3200" dirty="0" smtClean="0"/>
              <a:t>치료실</a:t>
            </a:r>
            <a:endParaRPr sz="3200" dirty="0"/>
          </a:p>
        </p:txBody>
      </p:sp>
      <p:sp>
        <p:nvSpPr>
          <p:cNvPr id="267" name="Google Shape;267;p41"/>
          <p:cNvSpPr txBox="1">
            <a:spLocks noGrp="1"/>
          </p:cNvSpPr>
          <p:nvPr>
            <p:ph type="subTitle" idx="1"/>
          </p:nvPr>
        </p:nvSpPr>
        <p:spPr>
          <a:xfrm>
            <a:off x="179512" y="1779662"/>
            <a:ext cx="4176464" cy="29523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chemeClr val="tx1"/>
              </a:buClr>
            </a:pPr>
            <a:r>
              <a:rPr lang="ko-KR" altLang="en-US" dirty="0" smtClean="0">
                <a:latin typeface="+mn-ea"/>
              </a:rPr>
              <a:t>  일상생활동작훈련</a:t>
            </a:r>
            <a:r>
              <a:rPr lang="en-US" altLang="ko-KR" dirty="0" smtClean="0">
                <a:latin typeface="+mn-ea"/>
              </a:rPr>
              <a:t>(MM114)</a:t>
            </a:r>
          </a:p>
          <a:p>
            <a:pPr>
              <a:buClr>
                <a:schemeClr val="tx1"/>
              </a:buClr>
            </a:pPr>
            <a:endParaRPr lang="en-US" altLang="ko-KR" sz="1200" dirty="0">
              <a:latin typeface="+mn-ea"/>
            </a:endParaRPr>
          </a:p>
          <a:p>
            <a:pPr marL="274320" lvl="1" indent="0" algn="dist">
              <a:lnSpc>
                <a:spcPct val="150000"/>
              </a:lnSpc>
            </a:pPr>
            <a:r>
              <a:rPr lang="ko-KR" altLang="en-US" sz="1200" dirty="0"/>
              <a:t>일상생활동작에 장애를 가진 환자들에게 침상활동</a:t>
            </a:r>
            <a:r>
              <a:rPr lang="en-US" altLang="ko-KR" sz="1200" dirty="0"/>
              <a:t>,</a:t>
            </a:r>
            <a:r>
              <a:rPr lang="ko-KR" altLang="en-US" sz="1200" dirty="0"/>
              <a:t> </a:t>
            </a:r>
            <a:r>
              <a:rPr lang="ko-KR" altLang="en-US" sz="1200" dirty="0" smtClean="0"/>
              <a:t>자</a:t>
            </a:r>
            <a:endParaRPr lang="en-US" altLang="ko-KR" sz="1200" dirty="0" smtClean="0"/>
          </a:p>
          <a:p>
            <a:pPr marL="274320" lvl="1" indent="0" algn="dist">
              <a:lnSpc>
                <a:spcPct val="150000"/>
              </a:lnSpc>
            </a:pPr>
            <a:r>
              <a:rPr lang="ko-KR" altLang="en-US" sz="1200" dirty="0" smtClean="0"/>
              <a:t>기 </a:t>
            </a:r>
            <a:r>
              <a:rPr lang="ko-KR" altLang="en-US" sz="1200" dirty="0"/>
              <a:t>돌보기 활동</a:t>
            </a:r>
            <a:r>
              <a:rPr lang="en-US" altLang="ko-KR" sz="1200" dirty="0"/>
              <a:t>(</a:t>
            </a:r>
            <a:r>
              <a:rPr lang="ko-KR" altLang="en-US" sz="1200" dirty="0"/>
              <a:t>양치질</a:t>
            </a:r>
            <a:r>
              <a:rPr lang="en-US" altLang="ko-KR" sz="1200" dirty="0"/>
              <a:t>, </a:t>
            </a:r>
            <a:r>
              <a:rPr lang="ko-KR" altLang="en-US" sz="1200" dirty="0"/>
              <a:t>세면</a:t>
            </a:r>
            <a:r>
              <a:rPr lang="en-US" altLang="ko-KR" sz="1200" dirty="0"/>
              <a:t>, </a:t>
            </a:r>
            <a:r>
              <a:rPr lang="ko-KR" altLang="en-US" sz="1200" dirty="0"/>
              <a:t>용변</a:t>
            </a:r>
            <a:r>
              <a:rPr lang="en-US" altLang="ko-KR" sz="1200" dirty="0"/>
              <a:t>, </a:t>
            </a:r>
            <a:r>
              <a:rPr lang="ko-KR" altLang="en-US" sz="1200" dirty="0"/>
              <a:t>목욕</a:t>
            </a:r>
            <a:r>
              <a:rPr lang="en-US" altLang="ko-KR" sz="1200" dirty="0"/>
              <a:t>, </a:t>
            </a:r>
            <a:r>
              <a:rPr lang="ko-KR" altLang="en-US" sz="1200" dirty="0" smtClean="0"/>
              <a:t>음식 </a:t>
            </a:r>
            <a:r>
              <a:rPr lang="ko-KR" altLang="en-US" sz="1200" dirty="0"/>
              <a:t>먹기</a:t>
            </a:r>
            <a:r>
              <a:rPr lang="en-US" altLang="ko-KR" sz="1200" dirty="0"/>
              <a:t>, </a:t>
            </a:r>
            <a:r>
              <a:rPr lang="ko-KR" altLang="en-US" sz="1200" dirty="0"/>
              <a:t>옷 입고 벗기 등</a:t>
            </a:r>
            <a:r>
              <a:rPr lang="en-US" altLang="ko-KR" sz="1200" dirty="0"/>
              <a:t>), </a:t>
            </a:r>
            <a:r>
              <a:rPr lang="ko-KR" altLang="en-US" sz="1200" dirty="0" err="1" smtClean="0"/>
              <a:t>의자차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사용</a:t>
            </a:r>
            <a:r>
              <a:rPr lang="en-US" altLang="ko-KR" sz="1200" dirty="0"/>
              <a:t>, </a:t>
            </a:r>
            <a:r>
              <a:rPr lang="ko-KR" altLang="en-US" sz="1200" dirty="0"/>
              <a:t>다양한 도구를 이용한 보행</a:t>
            </a:r>
            <a:r>
              <a:rPr lang="en-US" altLang="ko-KR" sz="1200" dirty="0"/>
              <a:t>, </a:t>
            </a:r>
            <a:r>
              <a:rPr lang="ko-KR" altLang="en-US" sz="1200" dirty="0"/>
              <a:t>주방 및 가사 노동 동작 등 일상적인 모든 기본 생활동작들에 대한 실제적이고 구체적인 훈련을 </a:t>
            </a:r>
            <a:r>
              <a:rPr lang="ko-KR" altLang="en-US" sz="1200" dirty="0" smtClean="0"/>
              <a:t>치료</a:t>
            </a:r>
            <a:endParaRPr lang="en-US" altLang="ko-KR" sz="1200" dirty="0" smtClean="0"/>
          </a:p>
          <a:p>
            <a:pPr marL="274320" lvl="1" indent="0" algn="l">
              <a:lnSpc>
                <a:spcPct val="150000"/>
              </a:lnSpc>
            </a:pPr>
            <a:r>
              <a:rPr lang="ko-KR" altLang="en-US" sz="1200" dirty="0" smtClean="0"/>
              <a:t>사가 </a:t>
            </a:r>
            <a:r>
              <a:rPr lang="ko-KR" altLang="en-US" sz="1200" dirty="0"/>
              <a:t>다양한 도구를 사용하여 실시한다</a:t>
            </a:r>
            <a:r>
              <a:rPr lang="en-US" altLang="ko-KR" sz="1200" dirty="0"/>
              <a:t>.</a:t>
            </a:r>
          </a:p>
        </p:txBody>
      </p:sp>
      <p:sp>
        <p:nvSpPr>
          <p:cNvPr id="270" name="Google Shape;270;p41"/>
          <p:cNvSpPr/>
          <p:nvPr/>
        </p:nvSpPr>
        <p:spPr>
          <a:xfrm>
            <a:off x="952500" y="1563638"/>
            <a:ext cx="491100" cy="54600"/>
          </a:xfrm>
          <a:prstGeom prst="rect">
            <a:avLst/>
          </a:prstGeom>
          <a:solidFill>
            <a:srgbClr val="5BBD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0"/>
            <a:ext cx="4139952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9328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1"/>
          <p:cNvSpPr txBox="1">
            <a:spLocks noGrp="1"/>
          </p:cNvSpPr>
          <p:nvPr>
            <p:ph type="title"/>
          </p:nvPr>
        </p:nvSpPr>
        <p:spPr>
          <a:xfrm>
            <a:off x="611446" y="411510"/>
            <a:ext cx="3312368" cy="124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3200" dirty="0" smtClean="0"/>
              <a:t>작</a:t>
            </a:r>
            <a:r>
              <a:rPr lang="ko-KR" altLang="en-US" sz="3200" dirty="0"/>
              <a:t>업</a:t>
            </a:r>
            <a:r>
              <a:rPr lang="ko-KR" altLang="en-US" sz="3200" dirty="0" smtClean="0"/>
              <a:t>치료실</a:t>
            </a:r>
            <a:endParaRPr sz="3200" dirty="0"/>
          </a:p>
        </p:txBody>
      </p:sp>
      <p:sp>
        <p:nvSpPr>
          <p:cNvPr id="267" name="Google Shape;267;p41"/>
          <p:cNvSpPr txBox="1">
            <a:spLocks noGrp="1"/>
          </p:cNvSpPr>
          <p:nvPr>
            <p:ph type="subTitle" idx="1"/>
          </p:nvPr>
        </p:nvSpPr>
        <p:spPr>
          <a:xfrm>
            <a:off x="179512" y="1779662"/>
            <a:ext cx="4176464" cy="29523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Tx/>
            </a:pPr>
            <a:r>
              <a:rPr lang="ko-KR" altLang="en-US" dirty="0" smtClean="0"/>
              <a:t>  연하치료</a:t>
            </a:r>
            <a:r>
              <a:rPr lang="en-US" altLang="ko-KR" dirty="0">
                <a:latin typeface="+mn-ea"/>
              </a:rPr>
              <a:t>(MX141)</a:t>
            </a:r>
          </a:p>
          <a:p>
            <a:pPr marL="274320" lvl="1" indent="0" algn="l">
              <a:lnSpc>
                <a:spcPct val="150000"/>
              </a:lnSpc>
            </a:pPr>
            <a:endParaRPr lang="en-US" altLang="ko-KR" sz="800" dirty="0" smtClean="0"/>
          </a:p>
          <a:p>
            <a:pPr marL="274320" lvl="1" indent="0" algn="l">
              <a:lnSpc>
                <a:spcPct val="150000"/>
              </a:lnSpc>
            </a:pPr>
            <a:r>
              <a:rPr lang="ko-KR" altLang="en-US" sz="1200" dirty="0"/>
              <a:t>음식물을 삼키는 과정에서 식도가 아닌 </a:t>
            </a:r>
            <a:r>
              <a:rPr lang="ko-KR" altLang="en-US" sz="1200" spc="-150" dirty="0"/>
              <a:t>기도로 </a:t>
            </a:r>
            <a:r>
              <a:rPr lang="ko-KR" altLang="en-US" sz="1200" spc="-150" dirty="0" smtClean="0"/>
              <a:t> 들어가게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되는 증상이나 삼키는 시간을 개선하기 위해</a:t>
            </a:r>
            <a:r>
              <a:rPr lang="en-US" altLang="ko-KR" sz="1200" dirty="0"/>
              <a:t> </a:t>
            </a:r>
            <a:r>
              <a:rPr lang="ko-KR" altLang="en-US" sz="1200" spc="-150" dirty="0"/>
              <a:t>자세</a:t>
            </a:r>
            <a:r>
              <a:rPr lang="en-US" altLang="ko-KR" sz="1200" spc="-150" dirty="0"/>
              <a:t>, </a:t>
            </a:r>
            <a:r>
              <a:rPr lang="en-US" altLang="ko-KR" sz="1200" spc="-150" dirty="0" smtClean="0"/>
              <a:t> </a:t>
            </a:r>
            <a:r>
              <a:rPr lang="ko-KR" altLang="en-US" sz="1200" spc="-150" dirty="0" smtClean="0"/>
              <a:t>턱과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혀의 움직임</a:t>
            </a:r>
            <a:r>
              <a:rPr lang="en-US" altLang="ko-KR" sz="1200" dirty="0"/>
              <a:t>, </a:t>
            </a:r>
            <a:r>
              <a:rPr lang="ko-KR" altLang="en-US" sz="1200" dirty="0"/>
              <a:t>감각</a:t>
            </a:r>
            <a:r>
              <a:rPr lang="en-US" altLang="ko-KR" sz="1200" dirty="0"/>
              <a:t>, </a:t>
            </a:r>
            <a:r>
              <a:rPr lang="ko-KR" altLang="en-US" sz="1200" dirty="0"/>
              <a:t>호흡 </a:t>
            </a:r>
            <a:r>
              <a:rPr lang="ko-KR" altLang="en-US" sz="1200" dirty="0" smtClean="0"/>
              <a:t>등의 기능 회복을 위한 치료</a:t>
            </a:r>
            <a:endParaRPr lang="en-US" altLang="ko-KR" sz="1200" dirty="0" smtClean="0"/>
          </a:p>
          <a:p>
            <a:pPr marL="274320" lvl="1" indent="0" algn="l">
              <a:lnSpc>
                <a:spcPct val="150000"/>
              </a:lnSpc>
            </a:pPr>
            <a:r>
              <a:rPr lang="ko-KR" altLang="en-US" sz="1200" dirty="0" smtClean="0"/>
              <a:t>이다</a:t>
            </a:r>
            <a:r>
              <a:rPr lang="en-US" altLang="ko-KR" sz="1200" dirty="0" smtClean="0"/>
              <a:t>.</a:t>
            </a:r>
          </a:p>
          <a:p>
            <a:pPr marL="274320" lvl="1" indent="0" algn="dist">
              <a:lnSpc>
                <a:spcPct val="150000"/>
              </a:lnSpc>
            </a:pPr>
            <a:endParaRPr lang="en-US" altLang="ko-KR" sz="1000" dirty="0"/>
          </a:p>
          <a:p>
            <a:pPr marL="274320" lvl="1" indent="0" algn="l">
              <a:lnSpc>
                <a:spcPct val="150000"/>
              </a:lnSpc>
            </a:pPr>
            <a:r>
              <a:rPr lang="ko-KR" altLang="en-US" sz="1600" dirty="0"/>
              <a:t>연하전기치료</a:t>
            </a:r>
            <a:r>
              <a:rPr lang="en-US" altLang="ko-KR" sz="1600" dirty="0">
                <a:latin typeface="+mn-ea"/>
              </a:rPr>
              <a:t>(MZ008</a:t>
            </a:r>
            <a:r>
              <a:rPr lang="en-US" altLang="ko-KR" sz="1600" dirty="0" smtClean="0">
                <a:latin typeface="+mn-ea"/>
              </a:rPr>
              <a:t>)</a:t>
            </a:r>
          </a:p>
          <a:p>
            <a:pPr marL="274320" lvl="1" indent="0" algn="l">
              <a:lnSpc>
                <a:spcPct val="150000"/>
              </a:lnSpc>
            </a:pPr>
            <a:endParaRPr lang="en-US" altLang="ko-KR" sz="800" dirty="0">
              <a:latin typeface="+mn-ea"/>
            </a:endParaRPr>
          </a:p>
          <a:p>
            <a:pPr marL="274320" lvl="1" indent="0" algn="l">
              <a:lnSpc>
                <a:spcPct val="150000"/>
              </a:lnSpc>
            </a:pPr>
            <a:r>
              <a:rPr lang="ko-KR" altLang="en-US" sz="1200" dirty="0"/>
              <a:t>연하를 위한 전기치료기 </a:t>
            </a:r>
            <a:r>
              <a:rPr lang="en-US" altLang="ko-KR" sz="1200" dirty="0" err="1"/>
              <a:t>vitalstim</a:t>
            </a:r>
            <a:r>
              <a:rPr lang="ko-KR" altLang="en-US" sz="1200" dirty="0"/>
              <a:t>은 삼킴 관련 근육의 재교육</a:t>
            </a:r>
            <a:r>
              <a:rPr lang="en-US" altLang="ko-KR" sz="1200" dirty="0"/>
              <a:t>, </a:t>
            </a:r>
            <a:r>
              <a:rPr lang="ko-KR" altLang="en-US" sz="1200" dirty="0"/>
              <a:t>근력을 향상시켜 연하의 기능적 능력을 증진 시켜주는 치료기기이다</a:t>
            </a:r>
            <a:r>
              <a:rPr lang="en-US" altLang="ko-KR" sz="1200" dirty="0"/>
              <a:t>.</a:t>
            </a:r>
            <a:endParaRPr lang="ko-KR" altLang="en-US" sz="1200" i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70" name="Google Shape;270;p41"/>
          <p:cNvSpPr/>
          <p:nvPr/>
        </p:nvSpPr>
        <p:spPr>
          <a:xfrm>
            <a:off x="952500" y="1563638"/>
            <a:ext cx="491100" cy="54600"/>
          </a:xfrm>
          <a:prstGeom prst="rect">
            <a:avLst/>
          </a:prstGeom>
          <a:solidFill>
            <a:srgbClr val="5BBD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5892" y="-13402"/>
            <a:ext cx="4138108" cy="5156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9328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1"/>
          <p:cNvSpPr txBox="1">
            <a:spLocks noGrp="1"/>
          </p:cNvSpPr>
          <p:nvPr>
            <p:ph type="title"/>
          </p:nvPr>
        </p:nvSpPr>
        <p:spPr>
          <a:xfrm>
            <a:off x="611446" y="411510"/>
            <a:ext cx="3312368" cy="124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3200" dirty="0" smtClean="0"/>
              <a:t>작</a:t>
            </a:r>
            <a:r>
              <a:rPr lang="ko-KR" altLang="en-US" sz="3200" dirty="0"/>
              <a:t>업</a:t>
            </a:r>
            <a:r>
              <a:rPr lang="ko-KR" altLang="en-US" sz="3200" dirty="0" smtClean="0"/>
              <a:t>치료실</a:t>
            </a:r>
            <a:endParaRPr sz="3200" dirty="0"/>
          </a:p>
        </p:txBody>
      </p:sp>
      <p:sp>
        <p:nvSpPr>
          <p:cNvPr id="267" name="Google Shape;267;p41"/>
          <p:cNvSpPr txBox="1">
            <a:spLocks noGrp="1"/>
          </p:cNvSpPr>
          <p:nvPr>
            <p:ph type="subTitle" idx="1"/>
          </p:nvPr>
        </p:nvSpPr>
        <p:spPr>
          <a:xfrm>
            <a:off x="179512" y="1779662"/>
            <a:ext cx="4176464" cy="29523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Tx/>
            </a:pPr>
            <a:r>
              <a:rPr lang="ko-KR" altLang="en-US" dirty="0" smtClean="0"/>
              <a:t>  인지재활치료</a:t>
            </a:r>
            <a:r>
              <a:rPr lang="en-US" altLang="ko-KR" dirty="0">
                <a:latin typeface="+mn-ea"/>
              </a:rPr>
              <a:t>(MZ009)</a:t>
            </a:r>
          </a:p>
          <a:p>
            <a:pPr marL="274320" lvl="1" indent="0" algn="l">
              <a:lnSpc>
                <a:spcPct val="150000"/>
              </a:lnSpc>
            </a:pPr>
            <a:endParaRPr lang="en-US" altLang="ko-KR" sz="1200" dirty="0" smtClean="0"/>
          </a:p>
          <a:p>
            <a:pPr marL="274320" lvl="1" indent="0" algn="dist">
              <a:lnSpc>
                <a:spcPct val="150000"/>
              </a:lnSpc>
            </a:pPr>
            <a:r>
              <a:rPr lang="ko-KR" altLang="en-US" sz="1200" dirty="0" smtClean="0"/>
              <a:t>일상생활을 </a:t>
            </a:r>
            <a:r>
              <a:rPr lang="ko-KR" altLang="en-US" sz="1200" dirty="0"/>
              <a:t>통해 정보를 습득</a:t>
            </a:r>
            <a:r>
              <a:rPr lang="en-US" altLang="ko-KR" sz="1200" dirty="0"/>
              <a:t>, </a:t>
            </a:r>
            <a:r>
              <a:rPr lang="ko-KR" altLang="en-US" sz="1200" dirty="0"/>
              <a:t>생각</a:t>
            </a:r>
            <a:r>
              <a:rPr lang="en-US" altLang="ko-KR" sz="1200" dirty="0"/>
              <a:t>, </a:t>
            </a:r>
            <a:r>
              <a:rPr lang="ko-KR" altLang="en-US" sz="1200" dirty="0"/>
              <a:t>계획하는 </a:t>
            </a:r>
            <a:r>
              <a:rPr lang="ko-KR" altLang="en-US" sz="1200" dirty="0" err="1" smtClean="0"/>
              <a:t>능력으</a:t>
            </a:r>
            <a:endParaRPr lang="en-US" altLang="ko-KR" sz="1200" dirty="0" smtClean="0"/>
          </a:p>
          <a:p>
            <a:pPr marL="274320" lvl="1" indent="0" algn="dist">
              <a:lnSpc>
                <a:spcPct val="150000"/>
              </a:lnSpc>
            </a:pPr>
            <a:r>
              <a:rPr lang="ko-KR" altLang="en-US" sz="1200" dirty="0" err="1" smtClean="0"/>
              <a:t>로</a:t>
            </a:r>
            <a:r>
              <a:rPr lang="ko-KR" altLang="en-US" sz="1200" dirty="0" smtClean="0"/>
              <a:t>  </a:t>
            </a:r>
            <a:r>
              <a:rPr lang="ko-KR" altLang="en-US" sz="1200" dirty="0"/>
              <a:t>판단</a:t>
            </a:r>
            <a:r>
              <a:rPr lang="en-US" altLang="ko-KR" sz="1200" dirty="0"/>
              <a:t>, </a:t>
            </a:r>
            <a:r>
              <a:rPr lang="ko-KR" altLang="en-US" sz="1200" dirty="0"/>
              <a:t>계산</a:t>
            </a:r>
            <a:r>
              <a:rPr lang="en-US" altLang="ko-KR" sz="1200" dirty="0"/>
              <a:t>,</a:t>
            </a:r>
            <a:r>
              <a:rPr lang="ko-KR" altLang="en-US" sz="1200" dirty="0"/>
              <a:t> 집중력</a:t>
            </a:r>
            <a:r>
              <a:rPr lang="en-US" altLang="ko-KR" sz="1200" dirty="0"/>
              <a:t>, </a:t>
            </a:r>
            <a:r>
              <a:rPr lang="ko-KR" altLang="en-US" sz="1200" dirty="0"/>
              <a:t>색깔 모양 인지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지남력</a:t>
            </a:r>
            <a:r>
              <a:rPr lang="ko-KR" altLang="en-US" sz="1200" dirty="0"/>
              <a:t> 등이 </a:t>
            </a:r>
            <a:r>
              <a:rPr lang="ko-KR" altLang="en-US" sz="1200" dirty="0" smtClean="0"/>
              <a:t>해당되고 </a:t>
            </a:r>
            <a:r>
              <a:rPr lang="ko-KR" altLang="en-US" sz="1200" dirty="0"/>
              <a:t>도구나 컴퓨터 프로그램을 이용한 </a:t>
            </a:r>
            <a:r>
              <a:rPr lang="en-US" altLang="ko-KR" sz="1200" dirty="0" smtClean="0"/>
              <a:t>1:1</a:t>
            </a:r>
            <a:r>
              <a:rPr lang="ko-KR" altLang="en-US" sz="1200" dirty="0" smtClean="0"/>
              <a:t>치료</a:t>
            </a:r>
            <a:endParaRPr lang="en-US" altLang="ko-KR" sz="1200" dirty="0" smtClean="0"/>
          </a:p>
          <a:p>
            <a:pPr marL="274320" lvl="1" indent="0" algn="dist">
              <a:lnSpc>
                <a:spcPct val="150000"/>
              </a:lnSpc>
            </a:pPr>
            <a:r>
              <a:rPr lang="ko-KR" altLang="en-US" sz="1200" dirty="0" smtClean="0"/>
              <a:t>과정으</a:t>
            </a:r>
            <a:r>
              <a:rPr lang="ko-KR" altLang="en-US" sz="1200" dirty="0"/>
              <a:t>로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반복적인 </a:t>
            </a:r>
            <a:r>
              <a:rPr lang="ko-KR" altLang="en-US" sz="1200" dirty="0"/>
              <a:t>훈련을 통해 인지기능 향상</a:t>
            </a:r>
            <a:r>
              <a:rPr lang="en-US" altLang="ko-KR" sz="1200" dirty="0"/>
              <a:t>, </a:t>
            </a:r>
            <a:r>
              <a:rPr lang="ko-KR" altLang="en-US" sz="1200" dirty="0" smtClean="0"/>
              <a:t>현실</a:t>
            </a:r>
            <a:endParaRPr lang="en-US" altLang="ko-KR" sz="1200" dirty="0" smtClean="0"/>
          </a:p>
          <a:p>
            <a:pPr marL="274320" lvl="1" indent="0" algn="l">
              <a:lnSpc>
                <a:spcPct val="150000"/>
              </a:lnSpc>
            </a:pPr>
            <a:r>
              <a:rPr lang="ko-KR" altLang="en-US" sz="1200" dirty="0" smtClean="0"/>
              <a:t>적응 </a:t>
            </a:r>
            <a:r>
              <a:rPr lang="ko-KR" altLang="en-US" sz="1200" dirty="0"/>
              <a:t>및 기능수준 향상을 목적으로 </a:t>
            </a:r>
            <a:r>
              <a:rPr lang="ko-KR" altLang="en-US" sz="1200" dirty="0" smtClean="0"/>
              <a:t>하는 치료이다</a:t>
            </a:r>
            <a:r>
              <a:rPr lang="en-US" altLang="ko-KR" sz="1200" dirty="0"/>
              <a:t>.</a:t>
            </a:r>
            <a:endParaRPr lang="ko-KR" altLang="en-US" sz="1200" i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70" name="Google Shape;270;p41"/>
          <p:cNvSpPr/>
          <p:nvPr/>
        </p:nvSpPr>
        <p:spPr>
          <a:xfrm>
            <a:off x="952500" y="1563638"/>
            <a:ext cx="491100" cy="54600"/>
          </a:xfrm>
          <a:prstGeom prst="rect">
            <a:avLst/>
          </a:prstGeom>
          <a:solidFill>
            <a:srgbClr val="5BBD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0"/>
            <a:ext cx="4139952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9328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1"/>
          <p:cNvSpPr txBox="1">
            <a:spLocks noGrp="1"/>
          </p:cNvSpPr>
          <p:nvPr>
            <p:ph type="title"/>
          </p:nvPr>
        </p:nvSpPr>
        <p:spPr>
          <a:xfrm>
            <a:off x="611446" y="411510"/>
            <a:ext cx="3312368" cy="124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3200" dirty="0" smtClean="0"/>
              <a:t>작</a:t>
            </a:r>
            <a:r>
              <a:rPr lang="ko-KR" altLang="en-US" sz="3200" dirty="0"/>
              <a:t>업</a:t>
            </a:r>
            <a:r>
              <a:rPr lang="ko-KR" altLang="en-US" sz="3200" dirty="0" smtClean="0"/>
              <a:t>치료실</a:t>
            </a:r>
            <a:endParaRPr sz="3200" dirty="0"/>
          </a:p>
        </p:txBody>
      </p:sp>
      <p:sp>
        <p:nvSpPr>
          <p:cNvPr id="267" name="Google Shape;267;p41"/>
          <p:cNvSpPr txBox="1">
            <a:spLocks noGrp="1"/>
          </p:cNvSpPr>
          <p:nvPr>
            <p:ph type="subTitle" idx="1"/>
          </p:nvPr>
        </p:nvSpPr>
        <p:spPr>
          <a:xfrm>
            <a:off x="179512" y="1779662"/>
            <a:ext cx="4176464" cy="29523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chemeClr val="tx1"/>
              </a:buClr>
            </a:pPr>
            <a:r>
              <a:rPr lang="ko-KR" altLang="en-US" dirty="0" smtClean="0"/>
              <a:t>  복합</a:t>
            </a:r>
            <a:r>
              <a:rPr lang="en-US" altLang="ko-KR" dirty="0"/>
              <a:t>/</a:t>
            </a:r>
            <a:r>
              <a:rPr lang="ko-KR" altLang="en-US" dirty="0" smtClean="0"/>
              <a:t>특수작업치료</a:t>
            </a:r>
            <a:r>
              <a:rPr lang="en-US" altLang="ko-KR" dirty="0" smtClean="0">
                <a:latin typeface="+mn-ea"/>
              </a:rPr>
              <a:t>(</a:t>
            </a:r>
            <a:r>
              <a:rPr lang="en-US" altLang="ko-KR" dirty="0">
                <a:latin typeface="+mn-ea"/>
              </a:rPr>
              <a:t>MM112/MM113)</a:t>
            </a:r>
          </a:p>
          <a:p>
            <a:pPr marL="274320" lvl="1" indent="0" algn="l">
              <a:lnSpc>
                <a:spcPct val="150000"/>
              </a:lnSpc>
            </a:pPr>
            <a:endParaRPr lang="en-US" altLang="ko-KR" sz="1200" dirty="0" smtClean="0"/>
          </a:p>
          <a:p>
            <a:pPr marL="274320" lvl="1" indent="0" algn="l">
              <a:lnSpc>
                <a:spcPct val="150000"/>
              </a:lnSpc>
            </a:pPr>
            <a:r>
              <a:rPr lang="ko-KR" altLang="en-US" sz="1200" dirty="0" err="1" smtClean="0"/>
              <a:t>여러가지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도구</a:t>
            </a:r>
            <a:r>
              <a:rPr lang="en-US" altLang="ko-KR" sz="1200" dirty="0"/>
              <a:t>(</a:t>
            </a:r>
            <a:r>
              <a:rPr lang="ko-KR" altLang="en-US" sz="1200" dirty="0" err="1"/>
              <a:t>손기능강화훈련도구</a:t>
            </a:r>
            <a:r>
              <a:rPr lang="en-US" altLang="ko-KR" sz="1200" dirty="0"/>
              <a:t>, </a:t>
            </a:r>
            <a:r>
              <a:rPr lang="ko-KR" altLang="en-US" sz="1200" dirty="0"/>
              <a:t>인지 및 </a:t>
            </a:r>
            <a:r>
              <a:rPr lang="ko-KR" altLang="en-US" sz="1200" dirty="0" smtClean="0"/>
              <a:t>지각훈련</a:t>
            </a:r>
            <a:endParaRPr lang="en-US" altLang="ko-KR" sz="1200" dirty="0" smtClean="0"/>
          </a:p>
          <a:p>
            <a:pPr marL="274320" lvl="1" indent="0" algn="l">
              <a:lnSpc>
                <a:spcPct val="150000"/>
              </a:lnSpc>
            </a:pPr>
            <a:r>
              <a:rPr lang="ko-KR" altLang="en-US" sz="1200" dirty="0" smtClean="0"/>
              <a:t>도구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시지각훈련도구</a:t>
            </a:r>
            <a:r>
              <a:rPr lang="ko-KR" altLang="en-US" sz="1200" dirty="0"/>
              <a:t> 등</a:t>
            </a:r>
            <a:r>
              <a:rPr lang="en-US" altLang="ko-KR" sz="1200" dirty="0" smtClean="0"/>
              <a:t>) </a:t>
            </a:r>
            <a:r>
              <a:rPr lang="ko-KR" altLang="en-US" sz="1200" dirty="0" smtClean="0"/>
              <a:t>다양하게  </a:t>
            </a:r>
            <a:r>
              <a:rPr lang="ko-KR" altLang="en-US" sz="1200" dirty="0"/>
              <a:t>이용하여 주로 </a:t>
            </a:r>
            <a:r>
              <a:rPr lang="ko-KR" altLang="en-US" sz="1200" dirty="0" smtClean="0"/>
              <a:t>상</a:t>
            </a:r>
            <a:endParaRPr lang="en-US" altLang="ko-KR" sz="1200" dirty="0" smtClean="0"/>
          </a:p>
          <a:p>
            <a:pPr marL="274320" lvl="1" indent="0" algn="l">
              <a:lnSpc>
                <a:spcPct val="150000"/>
              </a:lnSpc>
            </a:pPr>
            <a:r>
              <a:rPr lang="ko-KR" altLang="en-US" sz="1200" dirty="0" smtClean="0"/>
              <a:t>지의 근력강화</a:t>
            </a:r>
            <a:r>
              <a:rPr lang="en-US" altLang="ko-KR" sz="1200" dirty="0"/>
              <a:t>, </a:t>
            </a:r>
            <a:r>
              <a:rPr lang="ko-KR" altLang="en-US" sz="1200" dirty="0"/>
              <a:t>미세동작훈련</a:t>
            </a:r>
            <a:r>
              <a:rPr lang="en-US" altLang="ko-KR" sz="1200" dirty="0"/>
              <a:t>, </a:t>
            </a:r>
            <a:r>
              <a:rPr lang="ko-KR" altLang="en-US" sz="1200" dirty="0"/>
              <a:t>관절가동범위운동</a:t>
            </a:r>
            <a:r>
              <a:rPr lang="en-US" altLang="ko-KR" sz="1200" dirty="0"/>
              <a:t>, </a:t>
            </a:r>
            <a:r>
              <a:rPr lang="ko-KR" altLang="en-US" sz="1200" dirty="0" smtClean="0"/>
              <a:t>감각</a:t>
            </a:r>
            <a:endParaRPr lang="en-US" altLang="ko-KR" sz="1200" dirty="0" smtClean="0"/>
          </a:p>
          <a:p>
            <a:pPr marL="274320" lvl="1" indent="0" algn="l">
              <a:lnSpc>
                <a:spcPct val="150000"/>
              </a:lnSpc>
            </a:pPr>
            <a:r>
              <a:rPr lang="ko-KR" altLang="en-US" sz="1200" dirty="0" smtClean="0"/>
              <a:t>자극 </a:t>
            </a:r>
            <a:r>
              <a:rPr lang="ko-KR" altLang="en-US" sz="1200" dirty="0"/>
              <a:t>인지 훈련 등의 방법으로 반복된 교육을 </a:t>
            </a:r>
            <a:r>
              <a:rPr lang="ko-KR" altLang="en-US" sz="1200" dirty="0" smtClean="0"/>
              <a:t>해서</a:t>
            </a:r>
            <a:r>
              <a:rPr lang="en-US" altLang="ko-KR" sz="1200" dirty="0"/>
              <a:t> </a:t>
            </a:r>
            <a:r>
              <a:rPr lang="ko-KR" altLang="en-US" sz="1200" dirty="0" smtClean="0"/>
              <a:t>정</a:t>
            </a:r>
            <a:endParaRPr lang="en-US" altLang="ko-KR" sz="1200" dirty="0" smtClean="0"/>
          </a:p>
          <a:p>
            <a:pPr marL="274320" lvl="1" indent="0" algn="l">
              <a:lnSpc>
                <a:spcPct val="150000"/>
              </a:lnSpc>
            </a:pPr>
            <a:r>
              <a:rPr lang="ko-KR" altLang="en-US" sz="1200" dirty="0" err="1" smtClean="0"/>
              <a:t>상적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기능을 </a:t>
            </a:r>
            <a:r>
              <a:rPr lang="ko-KR" altLang="en-US" sz="1200" dirty="0" smtClean="0"/>
              <a:t>유도하게끔 도와준다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270" name="Google Shape;270;p41"/>
          <p:cNvSpPr/>
          <p:nvPr/>
        </p:nvSpPr>
        <p:spPr>
          <a:xfrm>
            <a:off x="952500" y="1563638"/>
            <a:ext cx="491100" cy="54600"/>
          </a:xfrm>
          <a:prstGeom prst="rect">
            <a:avLst/>
          </a:prstGeom>
          <a:solidFill>
            <a:srgbClr val="5BBD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0"/>
            <a:ext cx="4104456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077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40"/>
          <p:cNvPicPr preferRelativeResize="0"/>
          <p:nvPr/>
        </p:nvPicPr>
        <p:blipFill rotWithShape="1">
          <a:blip r:embed="rId3">
            <a:alphaModFix/>
          </a:blip>
          <a:srcRect t="29774" b="15613"/>
          <a:stretch/>
        </p:blipFill>
        <p:spPr>
          <a:xfrm>
            <a:off x="0" y="0"/>
            <a:ext cx="9143999" cy="3330639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40"/>
          <p:cNvSpPr/>
          <p:nvPr/>
        </p:nvSpPr>
        <p:spPr>
          <a:xfrm>
            <a:off x="0" y="0"/>
            <a:ext cx="9144000" cy="3330600"/>
          </a:xfrm>
          <a:prstGeom prst="rect">
            <a:avLst/>
          </a:prstGeom>
          <a:solidFill>
            <a:srgbClr val="666666">
              <a:alpha val="2232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40"/>
          <p:cNvSpPr txBox="1">
            <a:spLocks noGrp="1"/>
          </p:cNvSpPr>
          <p:nvPr>
            <p:ph type="title"/>
          </p:nvPr>
        </p:nvSpPr>
        <p:spPr>
          <a:xfrm>
            <a:off x="1547664" y="3896212"/>
            <a:ext cx="7488832" cy="492300"/>
          </a:xfrm>
          <a:prstGeom prst="rect">
            <a:avLst/>
          </a:prstGeom>
        </p:spPr>
        <p:txBody>
          <a:bodyPr spcFirstLastPara="1" wrap="square" lIns="91425" tIns="90000" rIns="91425" bIns="91425" anchor="ctr" anchorCtr="0">
            <a:noAutofit/>
          </a:bodyPr>
          <a:lstStyle/>
          <a:p>
            <a:pPr lvl="0"/>
            <a:r>
              <a:rPr lang="ko-KR" altLang="en-US" dirty="0" smtClean="0">
                <a:solidFill>
                  <a:srgbClr val="C00000"/>
                </a:solidFill>
              </a:rPr>
              <a:t>감사합니</a:t>
            </a:r>
            <a:r>
              <a:rPr lang="ko-KR" altLang="en-US" dirty="0">
                <a:solidFill>
                  <a:srgbClr val="C00000"/>
                </a:solidFill>
              </a:rPr>
              <a:t>다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261" name="Google Shape;261;p40"/>
          <p:cNvSpPr/>
          <p:nvPr/>
        </p:nvSpPr>
        <p:spPr>
          <a:xfrm>
            <a:off x="952501" y="3586506"/>
            <a:ext cx="491100" cy="54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2685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niversity Hospital by Slidesgo">
  <a:themeElements>
    <a:clrScheme name="Simple Light">
      <a:dk1>
        <a:srgbClr val="000000"/>
      </a:dk1>
      <a:lt1>
        <a:srgbClr val="FFFFFF"/>
      </a:lt1>
      <a:dk2>
        <a:srgbClr val="666666"/>
      </a:dk2>
      <a:lt2>
        <a:srgbClr val="FFFFFF"/>
      </a:lt2>
      <a:accent1>
        <a:srgbClr val="5BBDFF"/>
      </a:accent1>
      <a:accent2>
        <a:srgbClr val="666666"/>
      </a:accent2>
      <a:accent3>
        <a:srgbClr val="404040"/>
      </a:accent3>
      <a:accent4>
        <a:srgbClr val="5BBDFF"/>
      </a:accent4>
      <a:accent5>
        <a:srgbClr val="5BBDFF"/>
      </a:accent5>
      <a:accent6>
        <a:srgbClr val="5BBDFF"/>
      </a:accent6>
      <a:hlink>
        <a:srgbClr val="5BBD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1176</TotalTime>
  <Words>1171</Words>
  <Application>Microsoft Office PowerPoint</Application>
  <PresentationFormat>화면 슬라이드 쇼(16:9)</PresentationFormat>
  <Paragraphs>188</Paragraphs>
  <Slides>30</Slides>
  <Notes>29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30</vt:i4>
      </vt:variant>
    </vt:vector>
  </HeadingPairs>
  <TitlesOfParts>
    <vt:vector size="31" baseType="lpstr">
      <vt:lpstr>University Hospital by Slidesgo</vt:lpstr>
      <vt:lpstr>남원의료원 물리치료실</vt:lpstr>
      <vt:lpstr>Table of Contents</vt:lpstr>
      <vt:lpstr>물리치료실 구성 및 인력</vt:lpstr>
      <vt:lpstr>물리치료실 구성 및 인력 현황</vt:lpstr>
      <vt:lpstr>운동치료실 </vt:lpstr>
      <vt:lpstr>Introduction</vt:lpstr>
      <vt:lpstr>운동치료실</vt:lpstr>
      <vt:lpstr>운동치료실</vt:lpstr>
      <vt:lpstr>운동치료실</vt:lpstr>
      <vt:lpstr>운동치료실</vt:lpstr>
      <vt:lpstr>운동치료실</vt:lpstr>
      <vt:lpstr>전기.온열치료실 </vt:lpstr>
      <vt:lpstr>Introduction</vt:lpstr>
      <vt:lpstr>전기.온열치료실</vt:lpstr>
      <vt:lpstr>전기. 온열치료실</vt:lpstr>
      <vt:lpstr>전기. 온열치료실</vt:lpstr>
      <vt:lpstr>전기. 온열치료실</vt:lpstr>
      <vt:lpstr>전기. 온열치료실</vt:lpstr>
      <vt:lpstr>전기. 온열치료실</vt:lpstr>
      <vt:lpstr>전기. 온열치료실</vt:lpstr>
      <vt:lpstr>전기. 온열치료실</vt:lpstr>
      <vt:lpstr>전기. 온열치료실</vt:lpstr>
      <vt:lpstr>작업치료실 </vt:lpstr>
      <vt:lpstr>Introduction</vt:lpstr>
      <vt:lpstr>작업치료실</vt:lpstr>
      <vt:lpstr>작업치료실</vt:lpstr>
      <vt:lpstr>작업치료실</vt:lpstr>
      <vt:lpstr>작업치료실</vt:lpstr>
      <vt:lpstr>작업치료실</vt:lpstr>
      <vt:lpstr>감사합니다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UNIVERSITY HOSPITAL</dc:title>
  <dc:creator>NWMC</dc:creator>
  <cp:lastModifiedBy>NWMC</cp:lastModifiedBy>
  <cp:revision>49</cp:revision>
  <dcterms:modified xsi:type="dcterms:W3CDTF">2023-04-03T02:47:57Z</dcterms:modified>
</cp:coreProperties>
</file>