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9" r:id="rId3"/>
    <p:sldId id="258" r:id="rId4"/>
    <p:sldId id="265" r:id="rId5"/>
    <p:sldId id="266" r:id="rId6"/>
    <p:sldId id="267" r:id="rId7"/>
    <p:sldId id="268" r:id="rId8"/>
    <p:sldId id="276" r:id="rId9"/>
    <p:sldId id="285" r:id="rId10"/>
    <p:sldId id="291" r:id="rId11"/>
    <p:sldId id="272" r:id="rId12"/>
    <p:sldId id="273" r:id="rId13"/>
    <p:sldId id="275" r:id="rId14"/>
    <p:sldId id="274" r:id="rId15"/>
    <p:sldId id="269" r:id="rId16"/>
    <p:sldId id="277" r:id="rId17"/>
    <p:sldId id="293" r:id="rId18"/>
    <p:sldId id="294" r:id="rId19"/>
    <p:sldId id="271" r:id="rId20"/>
    <p:sldId id="270" r:id="rId21"/>
    <p:sldId id="278" r:id="rId22"/>
    <p:sldId id="288" r:id="rId23"/>
    <p:sldId id="287" r:id="rId24"/>
    <p:sldId id="289" r:id="rId25"/>
    <p:sldId id="286" r:id="rId26"/>
    <p:sldId id="295" r:id="rId27"/>
    <p:sldId id="284" r:id="rId28"/>
    <p:sldId id="292" r:id="rId29"/>
    <p:sldId id="283" r:id="rId30"/>
    <p:sldId id="296" r:id="rId31"/>
    <p:sldId id="264" r:id="rId32"/>
  </p:sldIdLst>
  <p:sldSz cx="9144000" cy="6858000" type="screen4x3"/>
  <p:notesSz cx="6858000" cy="9144000"/>
  <p:embeddedFontLst>
    <p:embeddedFont>
      <p:font typeface="HY견고딕" pitchFamily="18" charset="-127"/>
      <p:regular r:id="rId33"/>
    </p:embeddedFont>
    <p:embeddedFont>
      <p:font typeface="맑은 고딕" pitchFamily="50" charset="-127"/>
      <p:regular r:id="rId34"/>
      <p:bold r:id="rId3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02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009-AA29-4283-B06F-F83CFA87C836}" type="datetimeFigureOut">
              <a:rPr lang="ko-KR" altLang="en-US" smtClean="0"/>
              <a:pPr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1C7A-C117-4260-9DE6-707351572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7121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009-AA29-4283-B06F-F83CFA87C836}" type="datetimeFigureOut">
              <a:rPr lang="ko-KR" altLang="en-US" smtClean="0"/>
              <a:pPr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1C7A-C117-4260-9DE6-707351572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34616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009-AA29-4283-B06F-F83CFA87C836}" type="datetimeFigureOut">
              <a:rPr lang="ko-KR" altLang="en-US" smtClean="0"/>
              <a:pPr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1C7A-C117-4260-9DE6-707351572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14124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009-AA29-4283-B06F-F83CFA87C836}" type="datetimeFigureOut">
              <a:rPr lang="ko-KR" altLang="en-US" smtClean="0"/>
              <a:pPr/>
              <a:t>2023-01-25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1C7A-C117-4260-9DE6-707351572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4985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009-AA29-4283-B06F-F83CFA87C836}" type="datetimeFigureOut">
              <a:rPr lang="ko-KR" altLang="en-US" smtClean="0"/>
              <a:pPr/>
              <a:t>2023-01-25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1C7A-C117-4260-9DE6-707351572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82563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009-AA29-4283-B06F-F83CFA87C836}" type="datetimeFigureOut">
              <a:rPr lang="ko-KR" altLang="en-US" smtClean="0"/>
              <a:pPr/>
              <a:t>2023-01-25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1C7A-C117-4260-9DE6-707351572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2570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009-AA29-4283-B06F-F83CFA87C836}" type="datetimeFigureOut">
              <a:rPr lang="ko-KR" altLang="en-US" smtClean="0"/>
              <a:pPr/>
              <a:t>2023-01-25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1C7A-C117-4260-9DE6-707351572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6898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009-AA29-4283-B06F-F83CFA87C836}" type="datetimeFigureOut">
              <a:rPr lang="ko-KR" altLang="en-US" smtClean="0"/>
              <a:pPr/>
              <a:t>2023-01-25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1C7A-C117-4260-9DE6-707351572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5373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009-AA29-4283-B06F-F83CFA87C836}" type="datetimeFigureOut">
              <a:rPr lang="ko-KR" altLang="en-US" smtClean="0"/>
              <a:pPr/>
              <a:t>2023-01-25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1C7A-C117-4260-9DE6-707351572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6623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009-AA29-4283-B06F-F83CFA87C836}" type="datetimeFigureOut">
              <a:rPr lang="ko-KR" altLang="en-US" smtClean="0"/>
              <a:pPr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1C7A-C117-4260-9DE6-707351572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22359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C009-AA29-4283-B06F-F83CFA87C836}" type="datetimeFigureOut">
              <a:rPr lang="ko-KR" altLang="en-US" smtClean="0"/>
              <a:pPr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1C7A-C117-4260-9DE6-707351572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8040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5C009-AA29-4283-B06F-F83CFA87C836}" type="datetimeFigureOut">
              <a:rPr lang="ko-KR" altLang="en-US" smtClean="0"/>
              <a:pPr/>
              <a:t>2023-01-25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11C7A-C117-4260-9DE6-707351572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13325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35696" y="2364133"/>
            <a:ext cx="52597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450" dirty="0" smtClean="0">
                <a:solidFill>
                  <a:schemeClr val="accent3">
                    <a:lumMod val="60000"/>
                    <a:lumOff val="40000"/>
                    <a:alpha val="99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Radiology</a:t>
            </a:r>
            <a:endParaRPr lang="ko-KR" altLang="en-US" sz="8000" spc="-450" dirty="0">
              <a:solidFill>
                <a:schemeClr val="accent3">
                  <a:lumMod val="60000"/>
                  <a:lumOff val="40000"/>
                  <a:alpha val="99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3314" name="Picture 2" descr="C:\Users\NWMC\Desktop\새 폴더\남원의료원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3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7552" y="5358"/>
            <a:ext cx="5173563" cy="3060000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NWMC\Desktop\새 폴더\영상의학과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120" y="3672318"/>
            <a:ext cx="4355522" cy="3060000"/>
          </a:xfrm>
          <a:prstGeom prst="rect">
            <a:avLst/>
          </a:prstGeom>
          <a:ln>
            <a:noFill/>
          </a:ln>
          <a:effectLst>
            <a:glow rad="12700">
              <a:schemeClr val="bg1">
                <a:alpha val="52000"/>
              </a:schemeClr>
            </a:glow>
            <a:outerShdw sx="1000" sy="1000" algn="ctr" rotWithShape="0">
              <a:srgbClr val="000000"/>
            </a:outerShdw>
            <a:softEdge rad="3048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40000" y="6053400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latin typeface="+mn-ea"/>
              </a:rPr>
              <a:t>영상의학실</a:t>
            </a:r>
            <a:r>
              <a:rPr lang="ko-KR" altLang="en-US" sz="2000" b="1" dirty="0" smtClean="0">
                <a:latin typeface="+mn-ea"/>
              </a:rPr>
              <a:t> 노민혁</a:t>
            </a:r>
            <a:endParaRPr lang="ko-KR" altLang="en-US" sz="2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112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3064" y="2204864"/>
            <a:ext cx="25202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450" dirty="0" smtClean="0">
                <a:solidFill>
                  <a:schemeClr val="accent2">
                    <a:lumMod val="60000"/>
                    <a:lumOff val="40000"/>
                    <a:alpha val="99000"/>
                  </a:schemeClr>
                </a:solidFill>
                <a:latin typeface="아리따-돋움(TTF)-Bold" pitchFamily="18" charset="-127"/>
                <a:ea typeface="아리따-돋움(TTF)-Bold" pitchFamily="18" charset="-127"/>
              </a:rPr>
              <a:t>Index</a:t>
            </a:r>
            <a:endParaRPr lang="ko-KR" altLang="en-US" sz="8000" spc="-450" dirty="0">
              <a:solidFill>
                <a:schemeClr val="accent2">
                  <a:lumMod val="60000"/>
                  <a:lumOff val="40000"/>
                  <a:alpha val="99000"/>
                </a:schemeClr>
              </a:solidFill>
              <a:latin typeface="아리따-돋움(TTF)-Bold" pitchFamily="18" charset="-127"/>
              <a:ea typeface="아리따-돋움(TTF)-Bold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294262" y="4149080"/>
            <a:ext cx="11445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200" spc="-180" dirty="0" smtClean="0">
                <a:solidFill>
                  <a:schemeClr val="accent2">
                    <a:lumMod val="60000"/>
                    <a:lumOff val="40000"/>
                    <a:alpha val="99000"/>
                  </a:schemeClr>
                </a:solidFill>
                <a:latin typeface="아리따-돋움(TTF)-Bold" pitchFamily="18" charset="-127"/>
                <a:ea typeface="아리따-돋움(TTF)-Bold" pitchFamily="18" charset="-127"/>
              </a:rPr>
              <a:t>Chapter1</a:t>
            </a:r>
            <a:endParaRPr lang="ko-KR" altLang="en-US" sz="2200" spc="-180" dirty="0">
              <a:solidFill>
                <a:schemeClr val="accent2">
                  <a:lumMod val="60000"/>
                  <a:lumOff val="40000"/>
                  <a:alpha val="99000"/>
                </a:schemeClr>
              </a:solidFill>
              <a:latin typeface="아리따-돋움(TTF)-Bold" pitchFamily="18" charset="-127"/>
              <a:ea typeface="아리따-돋움(TTF)-Bold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94262" y="4609286"/>
            <a:ext cx="2574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a typeface="아리따-돋움(TTF)-Bold"/>
              </a:rPr>
              <a:t>영상의학실</a:t>
            </a:r>
            <a:r>
              <a:rPr lang="ko-KR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아리따-돋움(TTF)-Bold"/>
              </a:rPr>
              <a:t> </a:t>
            </a:r>
            <a:r>
              <a:rPr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아리따-돋움(TTF)-Bold"/>
              </a:rPr>
              <a:t>보유장비</a:t>
            </a:r>
            <a:endParaRPr lang="ko-KR" altLang="en-US" dirty="0">
              <a:solidFill>
                <a:schemeClr val="accent2">
                  <a:lumMod val="60000"/>
                  <a:lumOff val="40000"/>
                </a:schemeClr>
              </a:solidFill>
              <a:ea typeface="아리따-돋움(TTF)-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251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0000" y="1080000"/>
            <a:ext cx="6240000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8251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0000" y="1080000"/>
            <a:ext cx="288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60000" y="3960000"/>
            <a:ext cx="85689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촬영실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(INNOVISION-SH)</a:t>
            </a:r>
          </a:p>
          <a:p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고감도와 낮은 </a:t>
            </a:r>
            <a:r>
              <a:rPr lang="ko-KR" altLang="en-US" dirty="0" err="1" smtClean="0"/>
              <a:t>노이즈</a:t>
            </a:r>
            <a:r>
              <a:rPr lang="ko-KR" altLang="en-US" dirty="0" smtClean="0"/>
              <a:t> 레벨을 구현하여 고화질의 영상의 제공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3072 X 3072 pixels</a:t>
            </a:r>
            <a:r>
              <a:rPr lang="ko-KR" altLang="en-US" dirty="0" smtClean="0"/>
              <a:t>로 구성되어 고해상도와 고화질로 깨끗한 화질의 영상 제공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en-US" dirty="0" smtClean="0"/>
              <a:t>우수한 </a:t>
            </a:r>
            <a:r>
              <a:rPr lang="en-US" altLang="ko-KR" dirty="0" smtClean="0"/>
              <a:t>DICOM </a:t>
            </a:r>
            <a:r>
              <a:rPr lang="ko-KR" altLang="en-US" dirty="0" smtClean="0"/>
              <a:t>지원을 통해 </a:t>
            </a:r>
            <a:r>
              <a:rPr lang="en-US" altLang="ko-KR" dirty="0" smtClean="0"/>
              <a:t>PACS</a:t>
            </a:r>
            <a:r>
              <a:rPr lang="ko-KR" altLang="en-US" dirty="0" smtClean="0"/>
              <a:t>와 원활하게 연동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일반촬</a:t>
            </a:r>
            <a:r>
              <a:rPr lang="ko-KR" altLang="en-US" dirty="0"/>
              <a:t>영</a:t>
            </a:r>
            <a:r>
              <a:rPr lang="en-US" altLang="ko-KR" dirty="0" smtClean="0"/>
              <a:t> </a:t>
            </a:r>
            <a:r>
              <a:rPr lang="ko-KR" altLang="en-US" dirty="0" smtClean="0"/>
              <a:t>총 건수 </a:t>
            </a:r>
            <a:r>
              <a:rPr lang="en-US" altLang="ko-KR" dirty="0" smtClean="0"/>
              <a:t>: 50,926</a:t>
            </a:r>
            <a:r>
              <a:rPr lang="ko-KR" altLang="en-US" dirty="0" smtClean="0"/>
              <a:t>건 </a:t>
            </a:r>
            <a:r>
              <a:rPr lang="en-US" altLang="ko-KR" dirty="0" smtClean="0"/>
              <a:t>(2022</a:t>
            </a:r>
            <a:r>
              <a:rPr lang="ko-KR" altLang="en-US" dirty="0" smtClean="0"/>
              <a:t>년 기준</a:t>
            </a:r>
            <a:r>
              <a:rPr lang="en-US" altLang="ko-KR" dirty="0" smtClean="0"/>
              <a:t>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2074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C:\Users\NWMC\Desktop\새 폴더\2촬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6240000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64444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C:\Users\NWMC\Desktop\새 폴더\2촬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288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60000" y="3780000"/>
            <a:ext cx="6588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촬영실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(INNOVISION-SH)</a:t>
            </a:r>
          </a:p>
          <a:p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높은 해상력과 빠른 영상획득 속도로 검사의 정확도가 높음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환자가 안전하고 검사자가 편리한 설계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우수한 이미지 구현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Auto Positioning</a:t>
            </a:r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2 Ceiling System</a:t>
            </a:r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en-US" dirty="0" smtClean="0"/>
              <a:t>장비 부하 감소 및 내구성 증가</a:t>
            </a:r>
            <a:endParaRPr lang="en-US" altLang="ko-KR" dirty="0" smtClean="0"/>
          </a:p>
          <a:p>
            <a:r>
              <a:rPr lang="en-US" altLang="ko-KR" dirty="0" smtClean="0"/>
              <a:t> 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7880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 descr="C:\Users\NWMC\Desktop\새 폴더\3촬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6240000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61865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C:\Users\NWMC\Desktop\새 폴더\3촬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288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60000" y="3960000"/>
            <a:ext cx="79928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촬영실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ko-K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Ysio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작업자의 업무를 최적화하고 효율성과 편의성을 향상 시킬 수 있게 설계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고속 자동 위치선정 시스템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최대 </a:t>
            </a:r>
            <a:r>
              <a:rPr lang="en-US" altLang="ko-KR" dirty="0" smtClean="0"/>
              <a:t>4</a:t>
            </a:r>
            <a:r>
              <a:rPr lang="ko-KR" altLang="en-US" dirty="0" smtClean="0"/>
              <a:t>대의 검출기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0048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42" name="Picture 2" descr="C:\Users\NWMC\Desktop\새 폴더\응급촬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6240000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6435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42" name="Picture 2" descr="C:\Users\NWMC\Desktop\새 폴더\응급촬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288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60000" y="3780000"/>
            <a:ext cx="71644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응급촬영실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(INNOVISION-SH)</a:t>
            </a:r>
          </a:p>
          <a:p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높은 해상력과 빠른 영상획득 속도로 검사의 정확도가 높음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환자가 안전하고 검사자가 편리한 설계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우수한 이미지 구현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Auto Positioning</a:t>
            </a:r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2 Ceiling System</a:t>
            </a:r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en-US" dirty="0" smtClean="0"/>
              <a:t>장비 부하 감소 및 내구성 증가</a:t>
            </a:r>
            <a:endParaRPr lang="en-US" altLang="ko-KR" dirty="0" smtClean="0"/>
          </a:p>
          <a:p>
            <a:r>
              <a:rPr lang="en-US" altLang="ko-KR" dirty="0" smtClean="0"/>
              <a:t> 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0309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C:\Users\NWMC\Desktop\새 폴더\초음파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0000" y="1080000"/>
            <a:ext cx="3508246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362" name="Picture 2" descr="C:\Users\NWMC\Desktop\새 폴더\KakaoTalk_20230118_112723843_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00" y="1080000"/>
            <a:ext cx="3508246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69724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 descr="C:\Users\NWMC\Desktop\새 폴더\초음파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1889055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2" descr="C:\Users\NWMC\Desktop\새 폴더\KakaoTalk_20230118_112723843_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2000" y="1080000"/>
            <a:ext cx="1889056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360000" y="3960000"/>
            <a:ext cx="83164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초음파실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(EPIQ7, EPIQ7)</a:t>
            </a:r>
          </a:p>
          <a:p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고화질 디스플레이를 제공 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탁월한 소형 혈관 시각화를 위한 </a:t>
            </a:r>
            <a:r>
              <a:rPr lang="en-US" altLang="ko-KR" dirty="0" err="1" smtClean="0"/>
              <a:t>MicroCPA</a:t>
            </a:r>
            <a:r>
              <a:rPr lang="en-US" altLang="ko-KR" dirty="0" smtClean="0"/>
              <a:t> </a:t>
            </a:r>
            <a:r>
              <a:rPr lang="ko-KR" altLang="en-US" dirty="0" smtClean="0"/>
              <a:t>기능을 보유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영상화하기 어려운 환자의 </a:t>
            </a:r>
            <a:r>
              <a:rPr lang="ko-KR" altLang="en-US" dirty="0" err="1" smtClean="0"/>
              <a:t>침투력을</a:t>
            </a:r>
            <a:r>
              <a:rPr lang="ko-KR" altLang="en-US" dirty="0" smtClean="0"/>
              <a:t> 향상시키고 세부 해상도가 우수함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 smtClean="0"/>
              <a:t>테블릿과</a:t>
            </a:r>
            <a:r>
              <a:rPr lang="ko-KR" altLang="en-US" dirty="0" smtClean="0"/>
              <a:t> 같은 터치 인터페이스로 시스템 기능을 빠르게 탐색 가능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건수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일반 초음파 </a:t>
            </a:r>
            <a:r>
              <a:rPr lang="en-US" altLang="ko-KR" dirty="0" smtClean="0"/>
              <a:t>4,210</a:t>
            </a:r>
            <a:r>
              <a:rPr lang="ko-KR" altLang="en-US" dirty="0" smtClean="0"/>
              <a:t>건 </a:t>
            </a:r>
            <a:r>
              <a:rPr lang="en-US" altLang="ko-KR" dirty="0" smtClean="0"/>
              <a:t>(2022</a:t>
            </a:r>
            <a:r>
              <a:rPr lang="ko-KR" altLang="en-US" dirty="0" smtClean="0"/>
              <a:t>년 기준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        </a:t>
            </a:r>
            <a:r>
              <a:rPr lang="ko-KR" altLang="en-US" dirty="0" smtClean="0"/>
              <a:t>투시 초음파 시술 </a:t>
            </a:r>
            <a:r>
              <a:rPr lang="en-US" altLang="ko-KR" dirty="0" smtClean="0"/>
              <a:t>29</a:t>
            </a:r>
            <a:r>
              <a:rPr lang="ko-KR" altLang="en-US" dirty="0" smtClean="0"/>
              <a:t>건 </a:t>
            </a:r>
            <a:r>
              <a:rPr lang="en-US" altLang="ko-KR" dirty="0" smtClean="0"/>
              <a:t>(2022</a:t>
            </a:r>
            <a:r>
              <a:rPr lang="ko-KR" altLang="en-US" dirty="0" smtClean="0"/>
              <a:t>년 기준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8899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 descr="C:\Users\NWMC\Desktop\새 폴더\UG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6240000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59448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C:\Users\NWMC\Desktop\새 폴더\UG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288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60000" y="3960000"/>
            <a:ext cx="8604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투시실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(AXIOM </a:t>
            </a:r>
            <a:r>
              <a:rPr lang="en-US" altLang="ko-K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Luminos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drf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ko-KR" altLang="en-US" dirty="0" smtClean="0"/>
              <a:t> 위장 및 비뇨생식기 검사 등의 형광 투시에서 특수 절차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일상적인 </a:t>
            </a:r>
            <a:r>
              <a:rPr lang="en-US" altLang="ko-KR" dirty="0" smtClean="0"/>
              <a:t>X</a:t>
            </a:r>
            <a:r>
              <a:rPr lang="ko-KR" altLang="en-US" dirty="0" smtClean="0"/>
              <a:t>선 작업까지</a:t>
            </a:r>
            <a:endParaRPr lang="en-US" altLang="ko-KR" dirty="0" smtClean="0"/>
          </a:p>
          <a:p>
            <a:r>
              <a:rPr lang="ko-KR" altLang="en-US" dirty="0" smtClean="0"/>
              <a:t>  다양한 용도에 활용 할 수 있음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en-US" dirty="0" smtClean="0"/>
              <a:t>디지털 </a:t>
            </a:r>
            <a:r>
              <a:rPr lang="ko-KR" altLang="en-US" dirty="0" err="1" smtClean="0"/>
              <a:t>투시조영</a:t>
            </a:r>
            <a:r>
              <a:rPr lang="ko-KR" altLang="en-US" dirty="0" smtClean="0"/>
              <a:t> 및 </a:t>
            </a:r>
            <a:r>
              <a:rPr lang="en-US" altLang="ko-KR" dirty="0" smtClean="0"/>
              <a:t>X</a:t>
            </a:r>
            <a:r>
              <a:rPr lang="ko-KR" altLang="en-US" dirty="0" smtClean="0"/>
              <a:t>선</a:t>
            </a:r>
            <a:r>
              <a:rPr lang="en-US" altLang="ko-KR" dirty="0" smtClean="0"/>
              <a:t> </a:t>
            </a:r>
            <a:r>
              <a:rPr lang="ko-KR" altLang="en-US" dirty="0" smtClean="0"/>
              <a:t>촬영 기능이 결합된 우수한 </a:t>
            </a:r>
            <a:r>
              <a:rPr lang="en-US" altLang="ko-KR" dirty="0" smtClean="0"/>
              <a:t>2-in-1 </a:t>
            </a:r>
            <a:r>
              <a:rPr lang="ko-KR" altLang="en-US" dirty="0" smtClean="0"/>
              <a:t>시스템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건수 </a:t>
            </a:r>
            <a:r>
              <a:rPr lang="en-US" altLang="ko-KR" dirty="0" smtClean="0"/>
              <a:t>: 185</a:t>
            </a:r>
            <a:r>
              <a:rPr lang="ko-KR" altLang="en-US" dirty="0" smtClean="0"/>
              <a:t>건 </a:t>
            </a:r>
            <a:r>
              <a:rPr lang="en-US" altLang="ko-KR" dirty="0" smtClean="0"/>
              <a:t>(2022</a:t>
            </a:r>
            <a:r>
              <a:rPr lang="ko-KR" altLang="en-US" dirty="0" smtClean="0"/>
              <a:t>년 기준</a:t>
            </a:r>
            <a:r>
              <a:rPr lang="en-US" altLang="ko-KR" dirty="0" smtClean="0"/>
              <a:t>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17041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146" name="Picture 2" descr="C:\Users\NWMC\Desktop\새 폴더\유방촬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0000" y="720000"/>
            <a:ext cx="3797002" cy="54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70705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146" name="Picture 2" descr="C:\Users\NWMC\Desktop\새 폴더\유방촬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1771934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60000" y="3960000"/>
            <a:ext cx="81724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유방촬영실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(MAMMOMAT INSIRATION)</a:t>
            </a:r>
            <a:endParaRPr lang="en-US" altLang="ko-KR" dirty="0" smtClean="0"/>
          </a:p>
          <a:p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en-US" dirty="0" smtClean="0"/>
              <a:t>한번의 클릭을 통한 촬영으로 원활한 작업 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en-US" dirty="0" smtClean="0"/>
              <a:t>텅스텐 기술을 통한 조사량 감소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en-US" dirty="0" err="1" smtClean="0"/>
              <a:t>저방사선량으로</a:t>
            </a:r>
            <a:r>
              <a:rPr lang="ko-KR" altLang="en-US" dirty="0" smtClean="0"/>
              <a:t> 고품질 영상 제공</a:t>
            </a:r>
            <a:endParaRPr lang="en-US" altLang="ko-KR" dirty="0" smtClean="0"/>
          </a:p>
          <a:p>
            <a:pPr>
              <a:buFont typeface="Arial" pitchFamily="34" charset="0"/>
              <a:buChar char="•"/>
            </a:pPr>
            <a:r>
              <a:rPr lang="en-US" altLang="ko-KR" dirty="0" smtClean="0"/>
              <a:t> </a:t>
            </a:r>
            <a:r>
              <a:rPr lang="ko-KR" altLang="en-US" dirty="0" smtClean="0"/>
              <a:t>조명의 편안함을 조성하여 환자의 긴장 완화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건수 </a:t>
            </a:r>
            <a:r>
              <a:rPr lang="en-US" altLang="ko-KR" dirty="0" smtClean="0"/>
              <a:t>: 4056</a:t>
            </a:r>
            <a:r>
              <a:rPr lang="ko-KR" altLang="en-US" dirty="0" smtClean="0"/>
              <a:t>건 </a:t>
            </a:r>
            <a:r>
              <a:rPr lang="en-US" altLang="ko-KR" dirty="0" smtClean="0"/>
              <a:t>(2022</a:t>
            </a:r>
            <a:r>
              <a:rPr lang="ko-KR" altLang="en-US" dirty="0" smtClean="0"/>
              <a:t>년 기준</a:t>
            </a:r>
            <a:r>
              <a:rPr lang="en-US" altLang="ko-KR" dirty="0" smtClean="0"/>
              <a:t>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87727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290" name="Picture 2" descr="C:\Users\NWMC\Desktop\새 폴더\골밀도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6240000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05375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290" name="Picture 2" descr="C:\Users\NWMC\Desktop\새 폴더\골밀도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288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60000" y="3960000"/>
            <a:ext cx="8028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골밀도실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(Horizon Wi)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최신 세대의 </a:t>
            </a:r>
            <a:r>
              <a:rPr lang="ko-KR" altLang="en-US" dirty="0" err="1" smtClean="0"/>
              <a:t>골밀도계로써</a:t>
            </a:r>
            <a:r>
              <a:rPr lang="ko-KR" altLang="en-US" dirty="0" smtClean="0"/>
              <a:t> 초고속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고출력 세라믹 검출기와 고주파</a:t>
            </a:r>
            <a:r>
              <a:rPr lang="en-US" altLang="ko-KR" dirty="0" smtClean="0"/>
              <a:t>, </a:t>
            </a:r>
            <a:r>
              <a:rPr lang="ko-KR" altLang="en-US" dirty="0" smtClean="0"/>
              <a:t>펄스 </a:t>
            </a:r>
            <a:r>
              <a:rPr lang="en-US" altLang="ko-KR" dirty="0" smtClean="0"/>
              <a:t>X</a:t>
            </a:r>
            <a:r>
              <a:rPr lang="ko-KR" altLang="en-US" dirty="0" smtClean="0"/>
              <a:t>선 발생기를 사용하는 유일한 밀도계이며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이미지 품질과 장기적인 안정성으로 광범위한 임상 환자를 측정 할 수 있는 능력을 제공하는 장비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건수 </a:t>
            </a:r>
            <a:r>
              <a:rPr lang="en-US" altLang="ko-KR" dirty="0" smtClean="0"/>
              <a:t>: 1,283</a:t>
            </a:r>
            <a:r>
              <a:rPr lang="ko-KR" altLang="en-US" dirty="0" smtClean="0"/>
              <a:t>건 </a:t>
            </a:r>
            <a:r>
              <a:rPr lang="en-US" altLang="ko-KR" dirty="0" smtClean="0"/>
              <a:t>(2022</a:t>
            </a:r>
            <a:r>
              <a:rPr lang="ko-KR" altLang="en-US" dirty="0" smtClean="0"/>
              <a:t>년 기준</a:t>
            </a:r>
            <a:r>
              <a:rPr lang="en-US" altLang="ko-KR" dirty="0" smtClean="0"/>
              <a:t>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2388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C:\Users\NWMC\Desktop\새 폴더\쇄석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0000" y="720000"/>
            <a:ext cx="4047976" cy="54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428598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C:\Users\NWMC\Desktop\새 폴더\쇄석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1889055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60000" y="3960000"/>
            <a:ext cx="8244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쇄석실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(Integra SL)</a:t>
            </a:r>
          </a:p>
          <a:p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전자기 방식의 체외충격파쇄석기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통증과 소음이 적음 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충격파 포커스의 집중도가 높아 결석 배출의 치료효과가 뛰어남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고성능 디지털 </a:t>
            </a:r>
            <a:r>
              <a:rPr lang="en-US" altLang="ko-KR" dirty="0" smtClean="0"/>
              <a:t>X</a:t>
            </a:r>
            <a:r>
              <a:rPr lang="ko-KR" altLang="en-US" dirty="0" smtClean="0"/>
              <a:t>선</a:t>
            </a:r>
            <a:r>
              <a:rPr lang="en-US" altLang="ko-KR" dirty="0"/>
              <a:t> </a:t>
            </a:r>
            <a:r>
              <a:rPr lang="ko-KR" altLang="en-US" dirty="0" smtClean="0"/>
              <a:t>장비를 사용하여 세밀하고 정확한 쇄석이 가능함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76894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170" name="Picture 2" descr="C:\Users\NWMC\Desktop\새 폴더\파노라마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0000" y="720000"/>
            <a:ext cx="4047976" cy="54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95448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170" name="Picture 2" descr="C:\Users\NWMC\Desktop\새 폴더\파노라마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1" y="1080000"/>
            <a:ext cx="1889055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60000" y="3861048"/>
            <a:ext cx="7956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치과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CT(PHT-75CHS)</a:t>
            </a:r>
          </a:p>
          <a:p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 smtClean="0"/>
              <a:t>근관치료에</a:t>
            </a:r>
            <a:r>
              <a:rPr lang="ko-KR" altLang="en-US" dirty="0" smtClean="0"/>
              <a:t> 특화된 정밀 영상을 제공하고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치아내부 신경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혈관등의</a:t>
            </a:r>
            <a:r>
              <a:rPr lang="ko-KR" altLang="en-US" dirty="0" smtClean="0"/>
              <a:t> 치수구조 </a:t>
            </a:r>
            <a:r>
              <a:rPr lang="en-US" altLang="ko-KR" dirty="0" smtClean="0"/>
              <a:t>0.05mm </a:t>
            </a:r>
            <a:r>
              <a:rPr lang="ko-KR" altLang="en-US" dirty="0" smtClean="0"/>
              <a:t>간격의 영상 정보를 제공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상하악동의 이물 또는 </a:t>
            </a:r>
            <a:r>
              <a:rPr lang="ko-KR" altLang="en-US" dirty="0" err="1"/>
              <a:t>변</a:t>
            </a:r>
            <a:r>
              <a:rPr lang="ko-KR" altLang="en-US" dirty="0" err="1" smtClean="0"/>
              <a:t>위된</a:t>
            </a:r>
            <a:r>
              <a:rPr lang="ko-KR" altLang="en-US" dirty="0" smtClean="0"/>
              <a:t> 치근의 진단</a:t>
            </a:r>
            <a:r>
              <a:rPr lang="en-US" altLang="ko-KR" dirty="0" smtClean="0"/>
              <a:t>, </a:t>
            </a:r>
            <a:r>
              <a:rPr lang="ko-KR" altLang="en-US" dirty="0" smtClean="0"/>
              <a:t>축농증의 즉각적인 판단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안면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골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하악골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안와하벽</a:t>
            </a:r>
            <a:r>
              <a:rPr lang="en-US" altLang="ko-KR" dirty="0" smtClean="0"/>
              <a:t>, </a:t>
            </a:r>
            <a:r>
              <a:rPr lang="ko-KR" altLang="en-US" dirty="0" smtClean="0"/>
              <a:t>치아 </a:t>
            </a:r>
            <a:r>
              <a:rPr lang="ko-KR" altLang="en-US" dirty="0" err="1" smtClean="0"/>
              <a:t>골절등의</a:t>
            </a:r>
            <a:r>
              <a:rPr lang="ko-KR" altLang="en-US" dirty="0" smtClean="0"/>
              <a:t> 판단에 사용됨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턱 수술의 </a:t>
            </a:r>
            <a:r>
              <a:rPr lang="en-US" altLang="ko-KR" dirty="0" smtClean="0"/>
              <a:t>3D</a:t>
            </a:r>
            <a:r>
              <a:rPr lang="ko-KR" altLang="en-US" dirty="0" smtClean="0"/>
              <a:t>분석이 필요한 정보 및 치조열의 가시적 </a:t>
            </a:r>
            <a:r>
              <a:rPr lang="en-US" altLang="ko-KR" dirty="0" smtClean="0"/>
              <a:t>3D</a:t>
            </a:r>
            <a:r>
              <a:rPr lang="ko-KR" altLang="en-US" dirty="0" smtClean="0"/>
              <a:t>해부정보를 구현하기 때문에 성공적인 수술을 계획할 수 있음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0604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194" name="Picture 2" descr="C:\Users\NWMC\Desktop\새 폴더\MR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6240000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58002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194" name="Picture 2" descr="C:\Users\NWMC\Desktop\새 폴더\MR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288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60000" y="3960000"/>
            <a:ext cx="781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MRI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ko-K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Ingenia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3.0T)</a:t>
            </a:r>
          </a:p>
          <a:p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방사선피폭이 없어 인체에 무해하고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조직간의 대조도가 우수함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RF</a:t>
            </a:r>
            <a:r>
              <a:rPr lang="ko-KR" altLang="en-US" dirty="0" err="1" smtClean="0"/>
              <a:t>균일성을</a:t>
            </a:r>
            <a:r>
              <a:rPr lang="ko-KR" altLang="en-US" dirty="0" smtClean="0"/>
              <a:t> 위해 전력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진폭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위상 및 파형을 자동으로 최적화함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빠르고 고해상도의 이미지 구현이 가능함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r>
              <a:rPr lang="ko-KR" altLang="en-US" dirty="0" smtClean="0"/>
              <a:t>건수 </a:t>
            </a:r>
            <a:r>
              <a:rPr lang="en-US" altLang="ko-KR" dirty="0" smtClean="0"/>
              <a:t>: 5986</a:t>
            </a:r>
            <a:r>
              <a:rPr lang="ko-KR" altLang="en-US" dirty="0" smtClean="0"/>
              <a:t>건 </a:t>
            </a:r>
            <a:r>
              <a:rPr lang="en-US" altLang="ko-KR" dirty="0" smtClean="0"/>
              <a:t>(2022</a:t>
            </a:r>
            <a:r>
              <a:rPr lang="ko-KR" altLang="en-US" dirty="0" smtClean="0"/>
              <a:t>년 기준</a:t>
            </a:r>
            <a:r>
              <a:rPr lang="en-US" altLang="ko-KR" dirty="0" smtClean="0"/>
              <a:t>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1666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222" name="Picture 6" descr="C:\Users\NWMC\Desktop\새 폴더\KakaoTalk_20230118_112723843_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0000" y="1080000"/>
            <a:ext cx="3508246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3" name="Picture 7" descr="C:\Users\NWMC\Desktop\새 폴더\KakaoTalk_20230118_1127238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00" y="1080000"/>
            <a:ext cx="3508246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17959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222" name="Picture 6" descr="C:\Users\NWMC\Desktop\새 폴더\KakaoTalk_20230118_112723843_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1889056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3" name="Picture 7" descr="C:\Users\NWMC\Desktop\새 폴더\KakaoTalk_20230118_1127238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2000" y="1080000"/>
            <a:ext cx="1889056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60000" y="3960000"/>
            <a:ext cx="74524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CT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ko-K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Somatom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Definition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AS, </a:t>
            </a:r>
            <a:r>
              <a:rPr lang="en-US" altLang="ko-K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Somatom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 edge) </a:t>
            </a:r>
          </a:p>
          <a:p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낮은 선량으로 우수한 진단 결과를 제공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미세한 </a:t>
            </a:r>
            <a:r>
              <a:rPr lang="ko-KR" altLang="en-US" dirty="0" err="1" smtClean="0"/>
              <a:t>병변까지</a:t>
            </a:r>
            <a:r>
              <a:rPr lang="ko-KR" altLang="en-US" dirty="0" smtClean="0"/>
              <a:t> 구분 가능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 smtClean="0"/>
              <a:t>노이즈</a:t>
            </a:r>
            <a:r>
              <a:rPr lang="ko-KR" altLang="en-US" dirty="0" smtClean="0"/>
              <a:t> 감소로 인해 미세한 신호도 유효한 영상으로 구현 가능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영상대조도의 향상으로 작은 신호의 차이까지 감지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건수 </a:t>
            </a:r>
            <a:r>
              <a:rPr lang="en-US" altLang="ko-KR" dirty="0" smtClean="0"/>
              <a:t>: 11,415</a:t>
            </a:r>
            <a:r>
              <a:rPr lang="ko-KR" altLang="en-US" dirty="0" smtClean="0"/>
              <a:t>건 </a:t>
            </a:r>
            <a:r>
              <a:rPr lang="en-US" altLang="ko-KR" dirty="0" smtClean="0"/>
              <a:t>(2022</a:t>
            </a:r>
            <a:r>
              <a:rPr lang="ko-KR" altLang="en-US" dirty="0" smtClean="0"/>
              <a:t>년 기준</a:t>
            </a:r>
            <a:r>
              <a:rPr lang="en-US" altLang="ko-KR" dirty="0" smtClean="0"/>
              <a:t>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2710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266" name="Picture 2" descr="C:\Users\NWMC\Desktop\새 폴더\포타블동강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2773038" cy="3699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7" name="Picture 3" descr="C:\Users\NWMC\Desktop\새 폴더\포타블동강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5481" y="1339200"/>
            <a:ext cx="2773038" cy="3699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8" name="Picture 4" descr="C:\Users\NWMC\Desktop\새 폴더\포타블삼성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0000" y="1340768"/>
            <a:ext cx="2773038" cy="3699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16345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266" name="Picture 2" descr="C:\Users\NWMC\Desktop\새 폴더\포타블동강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5310" y="1080000"/>
            <a:ext cx="1889056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7" name="Picture 3" descr="C:\Users\NWMC\Desktop\새 폴더\포타블동강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6000" y="1080000"/>
            <a:ext cx="1889056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8" name="Picture 4" descr="C:\Users\NWMC\Desktop\새 폴더\포타블삼성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8000" y="1080000"/>
            <a:ext cx="1889056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360000" y="3960000"/>
            <a:ext cx="8604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Portable(ELMO-MX8, ELMO-MX8, GM60A-32S)</a:t>
            </a:r>
          </a:p>
          <a:p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응급실 또는 거동이 불편한 환자가 있는 곳으로 직접 끌고 가서 촬영을 할 수 있게 만들어진 장비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smtClean="0"/>
              <a:t>넓은 </a:t>
            </a:r>
            <a:r>
              <a:rPr lang="ko-KR" altLang="en-US" dirty="0" err="1"/>
              <a:t>시야각을</a:t>
            </a:r>
            <a:r>
              <a:rPr lang="ko-KR" altLang="en-US" dirty="0"/>
              <a:t> 갖추고 가벼운 구동성이 있어서 조작이 편리하다는 장점이 있음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8509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338" name="Picture 2" descr="C:\Users\NWMC\Desktop\새 폴더\필립스씨암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000" y="692696"/>
            <a:ext cx="4080000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339" name="Picture 3" descr="C:\Users\NWMC\Desktop\새 폴더\지멘스씨암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0" y="3132000"/>
            <a:ext cx="4080000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426786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338" name="Picture 2" descr="C:\Users\NWMC\Desktop\새 폴더\필립스씨암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000" y="1080000"/>
            <a:ext cx="2880320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339" name="Picture 3" descr="C:\Users\NWMC\Desktop\새 폴더\지멘스씨암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4000" y="1080000"/>
            <a:ext cx="288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360000" y="3960000"/>
            <a:ext cx="79564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수술실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(BV </a:t>
            </a:r>
            <a:r>
              <a:rPr lang="en-US" altLang="ko-K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Pulsera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altLang="ko-K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Cios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Connect)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외과 수술 등 다양한 용도로 활용할 수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영상품질부터 </a:t>
            </a:r>
            <a:r>
              <a:rPr lang="ko-KR" altLang="en-US" dirty="0" err="1" smtClean="0"/>
              <a:t>운용성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다용성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효율성을 중심으로 설계되어 있는 장비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1463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50082" y="2492896"/>
            <a:ext cx="44438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450" dirty="0" smtClean="0">
                <a:solidFill>
                  <a:schemeClr val="accent1">
                    <a:lumMod val="60000"/>
                    <a:lumOff val="40000"/>
                    <a:alpha val="99000"/>
                  </a:schemeClr>
                </a:solidFill>
                <a:latin typeface="아리따-돋움(TTF)-Bold" pitchFamily="18" charset="-127"/>
                <a:ea typeface="아리따-돋움(TTF)-Bold" pitchFamily="18" charset="-127"/>
              </a:rPr>
              <a:t>Thank You</a:t>
            </a:r>
            <a:endParaRPr lang="ko-KR" altLang="en-US" sz="8000" spc="-450" dirty="0">
              <a:solidFill>
                <a:schemeClr val="accent1">
                  <a:lumMod val="60000"/>
                  <a:lumOff val="40000"/>
                  <a:alpha val="99000"/>
                </a:schemeClr>
              </a:solidFill>
              <a:latin typeface="아리따-돋움(TTF)-Bold" pitchFamily="18" charset="-127"/>
              <a:ea typeface="아리따-돋움(TTF)-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251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체크무늬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체크무늬2</Template>
  <TotalTime>609</TotalTime>
  <Words>582</Words>
  <Application>Microsoft Office PowerPoint</Application>
  <PresentationFormat>화면 슬라이드 쇼(4:3)</PresentationFormat>
  <Paragraphs>103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7" baseType="lpstr">
      <vt:lpstr>굴림</vt:lpstr>
      <vt:lpstr>Arial</vt:lpstr>
      <vt:lpstr>HY견고딕</vt:lpstr>
      <vt:lpstr>맑은 고딕</vt:lpstr>
      <vt:lpstr>아리따-돋움(TTF)-Bold</vt:lpstr>
      <vt:lpstr>체크무늬2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NWMC</dc:creator>
  <cp:lastModifiedBy>user</cp:lastModifiedBy>
  <cp:revision>42</cp:revision>
  <dcterms:created xsi:type="dcterms:W3CDTF">2023-01-17T08:12:09Z</dcterms:created>
  <dcterms:modified xsi:type="dcterms:W3CDTF">2023-01-25T01:12:46Z</dcterms:modified>
</cp:coreProperties>
</file>