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7" r:id="rId3"/>
    <p:sldId id="261" r:id="rId4"/>
    <p:sldId id="283" r:id="rId5"/>
    <p:sldId id="284" r:id="rId6"/>
    <p:sldId id="285" r:id="rId7"/>
    <p:sldId id="303" r:id="rId8"/>
    <p:sldId id="286" r:id="rId9"/>
    <p:sldId id="287" r:id="rId10"/>
    <p:sldId id="288" r:id="rId11"/>
    <p:sldId id="289" r:id="rId12"/>
    <p:sldId id="290" r:id="rId13"/>
    <p:sldId id="291" r:id="rId14"/>
    <p:sldId id="296" r:id="rId15"/>
    <p:sldId id="297" r:id="rId16"/>
    <p:sldId id="298" r:id="rId17"/>
    <p:sldId id="300" r:id="rId18"/>
    <p:sldId id="299" r:id="rId19"/>
    <p:sldId id="305" r:id="rId20"/>
    <p:sldId id="306" r:id="rId21"/>
    <p:sldId id="301" r:id="rId22"/>
    <p:sldId id="302" r:id="rId23"/>
    <p:sldId id="304" r:id="rId24"/>
    <p:sldId id="277" r:id="rId25"/>
    <p:sldId id="260" r:id="rId2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D1D1"/>
    <a:srgbClr val="FF7171"/>
    <a:srgbClr val="3A8ECC"/>
    <a:srgbClr val="E8D9F3"/>
    <a:srgbClr val="5AA0D4"/>
    <a:srgbClr val="63AEE7"/>
    <a:srgbClr val="38AEAE"/>
    <a:srgbClr val="0F5299"/>
    <a:srgbClr val="409D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66" autoAdjust="0"/>
    <p:restoredTop sz="94660"/>
  </p:normalViewPr>
  <p:slideViewPr>
    <p:cSldViewPr snapToGrid="0" showGuides="1">
      <p:cViewPr>
        <p:scale>
          <a:sx n="96" d="100"/>
          <a:sy n="96" d="100"/>
        </p:scale>
        <p:origin x="-546" y="-480"/>
      </p:cViewPr>
      <p:guideLst>
        <p:guide orient="horz" pos="2160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7346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7975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7385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2022-09-06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7982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2022-09-06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5291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2022-09-06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6637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2022-09-06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9026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2022-09-06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5078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2022-09-06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1908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1115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E01C-913C-4C66-B277-FF9F8111253E}" type="datetimeFigureOut">
              <a:rPr lang="ko-KR" altLang="en-US" smtClean="0"/>
              <a:t>2022-09-06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7225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8E01C-913C-4C66-B277-FF9F8111253E}" type="datetimeFigureOut">
              <a:rPr lang="ko-KR" altLang="en-US" smtClean="0"/>
              <a:t>2022-09-06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1B161-EA79-46E5-99AC-A53964DA8C3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1308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303828"/>
            <a:ext cx="9152692" cy="3554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988" y="5819776"/>
            <a:ext cx="2343802" cy="473658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65743"/>
            <a:ext cx="3704186" cy="2991665"/>
          </a:xfrm>
          <a:prstGeom prst="rect">
            <a:avLst/>
          </a:prstGeom>
        </p:spPr>
      </p:pic>
      <p:sp>
        <p:nvSpPr>
          <p:cNvPr id="52" name="직사각형 51"/>
          <p:cNvSpPr/>
          <p:nvPr/>
        </p:nvSpPr>
        <p:spPr>
          <a:xfrm>
            <a:off x="1205076" y="133352"/>
            <a:ext cx="48203" cy="33718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>
            <a:off x="-1" y="1195524"/>
            <a:ext cx="3863217" cy="412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2458358" y="133351"/>
            <a:ext cx="48203" cy="3371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0" y="2226465"/>
            <a:ext cx="2650787" cy="412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 flipH="1">
            <a:off x="3704187" y="205820"/>
            <a:ext cx="142546" cy="32993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0" y="3257408"/>
            <a:ext cx="3863217" cy="92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1253281" y="2240538"/>
            <a:ext cx="1245889" cy="11097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2458359" y="1220156"/>
            <a:ext cx="1404858" cy="21300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8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2661145"/>
            <a:ext cx="914399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400" dirty="0" smtClean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협력기관 간</a:t>
            </a:r>
            <a:endParaRPr lang="en-US" altLang="ko-KR" sz="2400" dirty="0" smtClean="0">
              <a:solidFill>
                <a:srgbClr val="0070C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진료의뢰</a:t>
            </a:r>
            <a:r>
              <a:rPr lang="ko-KR" altLang="en-US" sz="2800" dirty="0" smtClean="0">
                <a:latin typeface="맑은 고딕"/>
                <a:ea typeface="맑은 고딕"/>
              </a:rPr>
              <a:t>〮</a:t>
            </a:r>
            <a:r>
              <a:rPr lang="ko-KR" altLang="en-US" sz="28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회송 시범사업</a:t>
            </a:r>
            <a:endParaRPr lang="ko-KR" altLang="en-US" sz="28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03328" y="4820481"/>
            <a:ext cx="2509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원무과 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진료협력계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r"/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임 미 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숙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6544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738229" y="4836540"/>
            <a:ext cx="4405771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0" y="355342"/>
            <a:ext cx="2843808" cy="738664"/>
            <a:chOff x="0" y="355342"/>
            <a:chExt cx="2843808" cy="738664"/>
          </a:xfrm>
        </p:grpSpPr>
        <p:sp>
          <p:nvSpPr>
            <p:cNvPr id="18" name="TextBox 17"/>
            <p:cNvSpPr txBox="1"/>
            <p:nvPr/>
          </p:nvSpPr>
          <p:spPr>
            <a:xfrm>
              <a:off x="126541" y="355342"/>
              <a:ext cx="271726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CONTENT</a:t>
              </a:r>
              <a:endParaRPr lang="ko-KR" altLang="en-US" sz="4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0" y="494687"/>
              <a:ext cx="90000" cy="504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" name="타원 33"/>
          <p:cNvSpPr/>
          <p:nvPr/>
        </p:nvSpPr>
        <p:spPr>
          <a:xfrm>
            <a:off x="3708000" y="1881342"/>
            <a:ext cx="432000" cy="432000"/>
          </a:xfrm>
          <a:prstGeom prst="ellipse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1</a:t>
            </a:r>
            <a:endParaRPr lang="ko-KR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56673" y="1881342"/>
            <a:ext cx="4443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+mj-ea"/>
                <a:ea typeface="+mj-ea"/>
              </a:rPr>
              <a:t>개요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56675" y="3681342"/>
            <a:ext cx="4443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+mj-ea"/>
                <a:ea typeface="+mj-ea"/>
              </a:rPr>
              <a:t>협조사</a:t>
            </a:r>
            <a:r>
              <a:rPr lang="ko-KR" altLang="en-US" sz="2000" b="1" dirty="0">
                <a:latin typeface="+mj-ea"/>
                <a:ea typeface="+mj-ea"/>
              </a:rPr>
              <a:t>항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56673" y="2781342"/>
            <a:ext cx="4443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+mj-ea"/>
                <a:ea typeface="+mj-ea"/>
              </a:rPr>
              <a:t>주요내용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56673" y="4581342"/>
            <a:ext cx="4443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+mj-ea"/>
                <a:ea typeface="+mj-ea"/>
              </a:rPr>
              <a:t>맺음</a:t>
            </a:r>
            <a:r>
              <a:rPr lang="ko-KR" altLang="en-US" sz="2000" b="1" dirty="0">
                <a:latin typeface="+mj-ea"/>
                <a:ea typeface="+mj-ea"/>
              </a:rPr>
              <a:t>말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-2625" y="1116000"/>
            <a:ext cx="2774625" cy="2667042"/>
            <a:chOff x="-2625" y="1116000"/>
            <a:chExt cx="2774625" cy="2667042"/>
          </a:xfrm>
        </p:grpSpPr>
        <p:grpSp>
          <p:nvGrpSpPr>
            <p:cNvPr id="3" name="그룹 2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88" name="그룹 87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104" name="직사각형 103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5" name="직각 삼각형 104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89" name="그룹 88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102" name="직사각형 101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3" name="직각 삼각형 102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90" name="그룹 89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100" name="직사각형 99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1" name="직각 삼각형 100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91" name="그룹 90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98" name="직사각형 97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9" name="직각 삼각형 98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92" name="그룹 91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96" name="직사각형 95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7" name="직각 삼각형 96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93" name="그룹 92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94" name="직사각형 93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5" name="직각 삼각형 94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87" name="직사각형 86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3" name="타원 42"/>
          <p:cNvSpPr/>
          <p:nvPr/>
        </p:nvSpPr>
        <p:spPr>
          <a:xfrm>
            <a:off x="3708000" y="2781342"/>
            <a:ext cx="432000" cy="432000"/>
          </a:xfrm>
          <a:prstGeom prst="ellipse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2</a:t>
            </a:r>
            <a:endParaRPr lang="ko-KR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4" name="타원 43"/>
          <p:cNvSpPr/>
          <p:nvPr/>
        </p:nvSpPr>
        <p:spPr>
          <a:xfrm>
            <a:off x="3708000" y="3681342"/>
            <a:ext cx="432000" cy="432000"/>
          </a:xfrm>
          <a:prstGeom prst="ellipse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+mj-ea"/>
                <a:ea typeface="+mj-ea"/>
              </a:rPr>
              <a:t>3</a:t>
            </a:r>
            <a:endParaRPr lang="ko-KR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3708000" y="4565397"/>
            <a:ext cx="432000" cy="432000"/>
          </a:xfrm>
          <a:prstGeom prst="ellipse">
            <a:avLst/>
          </a:prstGeom>
          <a:noFill/>
          <a:ln w="2222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4</a:t>
            </a:r>
            <a:endParaRPr lang="ko-KR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4720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개요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91" y="829694"/>
            <a:ext cx="1284821" cy="369332"/>
            <a:chOff x="336291" y="829694"/>
            <a:chExt cx="1284821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1" y="829694"/>
              <a:ext cx="10688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개념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5" name="직사각형 24"/>
          <p:cNvSpPr/>
          <p:nvPr/>
        </p:nvSpPr>
        <p:spPr>
          <a:xfrm>
            <a:off x="316177" y="3830724"/>
            <a:ext cx="8496000" cy="26513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진료기관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의뢰를 담당하는 기관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예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의원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병원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종합병원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진료기관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회송을 담당하는 기관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예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상급종합병원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종합병원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전문병원</a:t>
            </a:r>
            <a:endParaRPr lang="en-US" altLang="ko-KR" sz="1600" dirty="0" smtClean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※</a:t>
            </a:r>
            <a:r>
              <a:rPr lang="en-US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전제 조건</a:t>
            </a:r>
            <a:endParaRPr lang="en-US" altLang="ko-KR" sz="1600" dirty="0" smtClean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보건복지부장관이 시범기관으로 지정한 기관으로 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시범사업에 참여하는 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진료기관</a:t>
            </a:r>
            <a:endParaRPr lang="en-US" altLang="ko-KR" sz="1600" dirty="0" smtClean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및 해당기관과 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협력진료 협약을 맺은 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진료기관</a:t>
            </a:r>
            <a:endParaRPr lang="en-US" altLang="ko-KR" sz="16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337346" y="1324847"/>
            <a:ext cx="8496000" cy="17422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의뢰를 담당하는 요양기관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이하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’1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의료기관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과 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회송을 담당하는 요양기관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이하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’2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진료기관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간에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-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구축된 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협력진료체계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를 활용하여 연속성 있는 의료서비스가 이루어질 수 있도록 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내실 있는 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진료정보 제공과 함께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이루어진 의뢰 회송에 대해 건강보험 수가를 적용 </a:t>
            </a:r>
            <a:endParaRPr lang="en-US" altLang="ko-KR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70959" y="3336912"/>
            <a:ext cx="2083059" cy="369332"/>
            <a:chOff x="336291" y="3706244"/>
            <a:chExt cx="2083059" cy="369332"/>
          </a:xfrm>
        </p:grpSpPr>
        <p:sp>
          <p:nvSpPr>
            <p:cNvPr id="51" name="모서리가 둥근 직사각형 50"/>
            <p:cNvSpPr/>
            <p:nvPr/>
          </p:nvSpPr>
          <p:spPr>
            <a:xfrm>
              <a:off x="336291" y="380218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52291" y="3706244"/>
              <a:ext cx="1867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용어 정의 등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194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- 2 -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개요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91" y="829694"/>
            <a:ext cx="3711834" cy="369332"/>
            <a:chOff x="336291" y="829694"/>
            <a:chExt cx="3711834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1" y="829694"/>
              <a:ext cx="3495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협력기관 간 진료의뢰</a:t>
              </a:r>
              <a:r>
                <a:rPr lang="ko-KR" altLang="en-US" dirty="0" smtClean="0">
                  <a:solidFill>
                    <a:srgbClr val="115BAC"/>
                  </a:solidFill>
                  <a:latin typeface="맑은 고딕"/>
                  <a:ea typeface="맑은 고딕"/>
                </a:rPr>
                <a:t>∙</a:t>
              </a:r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회송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337346" y="1324847"/>
            <a:ext cx="8496000" cy="49426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altLang="ko-KR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431333" y="1656231"/>
            <a:ext cx="2101513" cy="1192637"/>
            <a:chOff x="2950169" y="2940123"/>
            <a:chExt cx="1126150" cy="660328"/>
          </a:xfrm>
        </p:grpSpPr>
        <p:sp>
          <p:nvSpPr>
            <p:cNvPr id="53" name="오른쪽 화살표 52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3A8EC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 의뢰</a:t>
              </a:r>
              <a:endParaRPr lang="ko-KR" altLang="en-US" sz="16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429893" y="3194954"/>
            <a:ext cx="2101513" cy="1192637"/>
            <a:chOff x="2950169" y="2940123"/>
            <a:chExt cx="1126150" cy="660328"/>
          </a:xfrm>
        </p:grpSpPr>
        <p:sp>
          <p:nvSpPr>
            <p:cNvPr id="56" name="오른쪽 화살표 55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3A8EC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 회송</a:t>
              </a:r>
              <a:endParaRPr lang="ko-KR" altLang="en-US" sz="16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430575" y="4655712"/>
            <a:ext cx="2101513" cy="1192637"/>
            <a:chOff x="2950169" y="2940123"/>
            <a:chExt cx="1126150" cy="660328"/>
          </a:xfrm>
        </p:grpSpPr>
        <p:sp>
          <p:nvSpPr>
            <p:cNvPr id="59" name="오른쪽 화살표 58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3A8EC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의료기관 간 원격협력진료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회송 후</a:t>
              </a:r>
              <a:r>
                <a:rPr lang="en-US" altLang="ko-KR" sz="12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ko-KR" altLang="en-US" sz="12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557383" y="1857375"/>
            <a:ext cx="6291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진료기관에서</a:t>
            </a:r>
            <a:endParaRPr lang="en-US" altLang="ko-KR" sz="16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협력단계의 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진료기관으로 요양급여 의뢰</a:t>
            </a:r>
            <a:r>
              <a:rPr lang="en-US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외래</a:t>
            </a:r>
            <a:r>
              <a:rPr lang="en-US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6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566908" y="3228975"/>
            <a:ext cx="62913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진료기관에서</a:t>
            </a:r>
            <a:endParaRPr lang="en-US" altLang="ko-KR" sz="16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진료기관으로 요양급여 회송</a:t>
            </a:r>
            <a:r>
              <a:rPr lang="en-US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외래 회송</a:t>
            </a:r>
            <a:r>
              <a:rPr lang="en-US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입원 회송</a:t>
            </a:r>
            <a:r>
              <a:rPr lang="en-US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*</a:t>
            </a:r>
            <a:r>
              <a:rPr lang="ko-KR" altLang="en-US" sz="16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되의뢰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진료받았던 기관으로 회송</a:t>
            </a:r>
            <a:endParaRPr lang="ko-KR" altLang="en-US" sz="16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557383" y="4867275"/>
            <a:ext cx="62913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 후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진료상 필요 시 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환자를 대면하면서 실시간 </a:t>
            </a:r>
            <a:r>
              <a:rPr lang="ko-KR" altLang="en-US" sz="16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원격협진</a:t>
            </a:r>
            <a:endParaRPr lang="en-US" altLang="ko-KR" sz="1600" dirty="0" smtClean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의뢰기관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자문기관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14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- 3 -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개요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91" y="829694"/>
            <a:ext cx="1959234" cy="369332"/>
            <a:chOff x="336291" y="829694"/>
            <a:chExt cx="1959234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1" y="829694"/>
              <a:ext cx="17432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대상 환자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337346" y="1324848"/>
            <a:ext cx="8496000" cy="9135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u="sng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건강보험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대상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</a:t>
            </a:r>
            <a:r>
              <a:rPr lang="en-US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차상위</a:t>
            </a:r>
            <a:r>
              <a:rPr lang="en-US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보훈 제외</a:t>
            </a:r>
            <a:r>
              <a:rPr lang="en-US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16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04900" y="2540439"/>
            <a:ext cx="392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남원의료원 접수 유형 </a:t>
            </a:r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11, 14, 15</a:t>
            </a:r>
            <a:endParaRPr lang="ko-KR" altLang="en-US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8" name="꺾인 연결선 7"/>
          <p:cNvCxnSpPr/>
          <p:nvPr/>
        </p:nvCxnSpPr>
        <p:spPr>
          <a:xfrm rot="16200000" flipH="1">
            <a:off x="480536" y="2091216"/>
            <a:ext cx="953452" cy="276226"/>
          </a:xfrm>
          <a:prstGeom prst="bent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>
            <a:off x="316177" y="3630699"/>
            <a:ext cx="8496000" cy="26748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진료의뢰∙회송 정보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- 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당일 기준으로 중계시스템에 등록하여 상대기관으로 제공 원칙</a:t>
            </a:r>
            <a:endParaRPr lang="en-US" altLang="ko-KR" sz="1600" dirty="0" smtClean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800" dirty="0" smtClean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아래 사유로 당일 등록하지 못한 경우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-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진료일 이후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 이내 중계시스템에 등록할 수 있음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ko-KR" sz="14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</a:t>
            </a:r>
            <a:r>
              <a:rPr lang="en-US" altLang="ko-KR" sz="14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의뢰∙회송이 야간</a:t>
            </a:r>
            <a:r>
              <a:rPr lang="en-US" altLang="ko-KR" sz="14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주말</a:t>
            </a:r>
            <a:r>
              <a:rPr lang="en-US" altLang="ko-KR" sz="14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휴일에 발생되었으나 처리인력이 부재하여 당일 처리하지 못한 경우</a:t>
            </a:r>
            <a:endParaRPr lang="en-US" altLang="ko-KR" sz="14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※ </a:t>
            </a:r>
            <a:r>
              <a:rPr lang="ko-KR" altLang="en-US" sz="1400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진료일에</a:t>
            </a:r>
            <a:r>
              <a:rPr lang="ko-KR" altLang="en-US" sz="14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의뢰∙회송 필요성 판단하였으나 검사결과 확인 등의 의학적 사유로 인하여 진료일 이후</a:t>
            </a:r>
            <a:endParaRPr lang="en-US" altLang="ko-KR" sz="14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</a:t>
            </a:r>
            <a:r>
              <a:rPr lang="ko-KR" altLang="en-US" sz="1400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의뢰∙회송 결정 및 정보제공이 필요한 경우</a:t>
            </a:r>
            <a:endParaRPr lang="en-US" altLang="ko-KR" sz="1400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포인트가 5개인 별 3"/>
          <p:cNvSpPr/>
          <p:nvPr/>
        </p:nvSpPr>
        <p:spPr>
          <a:xfrm>
            <a:off x="316177" y="3379304"/>
            <a:ext cx="409380" cy="377687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포인트가 5개인 별 50"/>
          <p:cNvSpPr/>
          <p:nvPr/>
        </p:nvSpPr>
        <p:spPr>
          <a:xfrm>
            <a:off x="744838" y="3433968"/>
            <a:ext cx="285700" cy="268357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128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- 4 -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91" y="829694"/>
            <a:ext cx="2949834" cy="369332"/>
            <a:chOff x="336291" y="829694"/>
            <a:chExt cx="2949834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1" y="829694"/>
              <a:ext cx="2733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의뢰</a:t>
              </a:r>
              <a:r>
                <a:rPr lang="en-US" altLang="ko-KR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회송 절차 흐름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337346" y="1324847"/>
            <a:ext cx="8496000" cy="51571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lang="en-US" altLang="ko-KR" sz="16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53" y="1409699"/>
            <a:ext cx="8315325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4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- 4 -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91" y="829694"/>
            <a:ext cx="2949834" cy="369332"/>
            <a:chOff x="336291" y="829694"/>
            <a:chExt cx="2949834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1" y="829694"/>
              <a:ext cx="2733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의뢰</a:t>
              </a:r>
              <a:r>
                <a:rPr lang="en-US" altLang="ko-KR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</a:t>
              </a:r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회송 작성 양식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337346" y="1324847"/>
            <a:ext cx="8496000" cy="51571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lang="en-US" altLang="ko-KR" sz="16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24601" y="2527324"/>
            <a:ext cx="4440518" cy="324225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21077" y="2527322"/>
            <a:ext cx="4440521" cy="32422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3733" y="1445349"/>
            <a:ext cx="3242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HY견명조" panose="02030600000101010101" pitchFamily="18" charset="-127"/>
                <a:ea typeface="HY견명조" panose="02030600000101010101" pitchFamily="18" charset="-127"/>
              </a:rPr>
              <a:t>&lt;</a:t>
            </a:r>
            <a:r>
              <a:rPr lang="ko-KR" altLang="en-US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요양급여의뢰서</a:t>
            </a:r>
            <a:r>
              <a:rPr lang="en-US" altLang="ko-KR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&gt;</a:t>
            </a:r>
            <a:endParaRPr lang="ko-KR" altLang="en-US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913197" y="1448664"/>
            <a:ext cx="3242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&lt;</a:t>
            </a:r>
            <a:r>
              <a:rPr lang="ko-KR" altLang="en-US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요양급여회송서</a:t>
            </a:r>
            <a:r>
              <a:rPr lang="en-US" altLang="ko-KR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&gt;</a:t>
            </a:r>
            <a:endParaRPr lang="ko-KR" altLang="en-US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59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- 5-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grpSp>
        <p:nvGrpSpPr>
          <p:cNvPr id="14" name="그룹 13"/>
          <p:cNvGrpSpPr/>
          <p:nvPr/>
        </p:nvGrpSpPr>
        <p:grpSpPr>
          <a:xfrm>
            <a:off x="336291" y="829694"/>
            <a:ext cx="2940308" cy="369332"/>
            <a:chOff x="336291" y="829694"/>
            <a:chExt cx="2940308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0" y="829694"/>
              <a:ext cx="2724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의뢰</a:t>
              </a:r>
              <a:r>
                <a:rPr lang="ko-KR" altLang="en-US" dirty="0" smtClean="0">
                  <a:solidFill>
                    <a:srgbClr val="115BAC"/>
                  </a:solidFill>
                  <a:latin typeface="맑은 고딕"/>
                  <a:ea typeface="맑은 고딕"/>
                </a:rPr>
                <a:t>∙</a:t>
              </a:r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회송 </a:t>
              </a:r>
              <a:r>
                <a:rPr lang="ko-KR" altLang="en-US" dirty="0" err="1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관리료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337346" y="1324848"/>
            <a:ext cx="8496000" cy="21915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&lt;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의뢰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관리료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  <a:p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의뢰서 작성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의뢰를 실시할 때 요양급여의뢰서 등을 </a:t>
            </a:r>
            <a:r>
              <a:rPr lang="ko-KR" altLang="en-US" sz="16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전자적 방식으로 제공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하면서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                                             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“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진료의뢰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 중계시스템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”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에 등록한 경우 산정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10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&lt;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절 차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환자에게 적정한 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협력진료기관 선정</a:t>
            </a:r>
            <a:endParaRPr lang="en-US" altLang="ko-KR" sz="14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해당기관에 의뢰사실 알려 환자가 진료받을 수 있도록 조치를 취함</a:t>
            </a:r>
            <a:r>
              <a:rPr lang="en-US" altLang="ko-KR" sz="14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4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협력진료 협약을 맺은 기관</a:t>
            </a:r>
            <a:r>
              <a:rPr lang="en-US" altLang="ko-KR" sz="14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요양급여 의뢰서 </a:t>
            </a:r>
            <a:r>
              <a:rPr lang="ko-KR" altLang="en-US" sz="14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중계시스템 등록 및 전송</a:t>
            </a:r>
            <a:endParaRPr lang="en-US" altLang="ko-KR" sz="1400" dirty="0" smtClean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그 외 첨부자료는 필요에 따라 제공</a:t>
            </a:r>
            <a:endParaRPr lang="en-US" altLang="ko-KR" sz="14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0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316177" y="3630699"/>
            <a:ext cx="8496000" cy="26748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&lt;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관리료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회송서 작성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회송을 실시할 때 요양급여회송서 등을 </a:t>
            </a:r>
            <a:r>
              <a:rPr lang="ko-KR" altLang="en-US" sz="16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전자적 방식으로 제공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하면서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                                            “</a:t>
            </a:r>
            <a:r>
              <a:rPr lang="ko-KR" altLang="en-US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진료의뢰</a:t>
            </a:r>
            <a:r>
              <a:rPr lang="en-US" altLang="ko-KR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 중계시스템</a:t>
            </a:r>
            <a:r>
              <a:rPr lang="en-US" altLang="ko-KR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”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에 등록한 경우 산정</a:t>
            </a:r>
            <a:endParaRPr lang="en-US" altLang="ko-KR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10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&lt;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절 차</a:t>
            </a: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 및 보호자와 충분한 상담을 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통하여 적절한 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협력진료기관 선정</a:t>
            </a:r>
            <a:endParaRPr lang="en-US" altLang="ko-KR" sz="14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해당기관에 회송사실 알려 환자가 진료받을 수 있도록 조치를 취함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협력기관 우선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불가피한 경우 </a:t>
            </a:r>
            <a:r>
              <a:rPr lang="ko-KR" altLang="en-US" sz="14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비협력기관</a:t>
            </a:r>
            <a:r>
              <a:rPr lang="ko-KR" altLang="en-US" sz="14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선정 가능</a:t>
            </a:r>
            <a:r>
              <a:rPr lang="en-US" altLang="ko-KR" sz="14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요양급여회송서 중계시스템 등록 및 전송</a:t>
            </a:r>
            <a:endParaRPr lang="en-US" altLang="ko-KR" sz="14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그 외 첨부자료는 필요에 따라 제공</a:t>
            </a:r>
            <a:endParaRPr lang="en-US" altLang="ko-KR" sz="14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3544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- 6 -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91" y="829694"/>
            <a:ext cx="2949834" cy="369332"/>
            <a:chOff x="336291" y="829694"/>
            <a:chExt cx="2949834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1" y="829694"/>
              <a:ext cx="2733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수가 산정기준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337346" y="1324847"/>
            <a:ext cx="8496000" cy="13802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의뢰환자관리료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및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회송환자관리료는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환자가 진료기록 등 개인정보를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또는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진료기관으로 제공하는 것에 동의 한 경우에 산정</a:t>
            </a:r>
            <a:endParaRPr lang="en-US" altLang="ko-KR" sz="16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794" y="2705100"/>
            <a:ext cx="2774981" cy="392469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690402"/>
            <a:ext cx="2793375" cy="3950711"/>
          </a:xfrm>
          <a:prstGeom prst="rect">
            <a:avLst/>
          </a:prstGeom>
        </p:spPr>
      </p:pic>
      <p:grpSp>
        <p:nvGrpSpPr>
          <p:cNvPr id="51" name="그룹 50"/>
          <p:cNvGrpSpPr/>
          <p:nvPr/>
        </p:nvGrpSpPr>
        <p:grpSpPr>
          <a:xfrm>
            <a:off x="451914" y="3044691"/>
            <a:ext cx="1014936" cy="793883"/>
            <a:chOff x="2950169" y="2940123"/>
            <a:chExt cx="1126150" cy="660328"/>
          </a:xfrm>
        </p:grpSpPr>
        <p:sp>
          <p:nvSpPr>
            <p:cNvPr id="52" name="오른쪽 화살표 51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3A8EC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동의서</a:t>
              </a:r>
              <a:endParaRPr lang="ko-KR" altLang="en-US" sz="16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729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- 7 -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91" y="829694"/>
            <a:ext cx="2949834" cy="369332"/>
            <a:chOff x="336291" y="829694"/>
            <a:chExt cx="2949834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1" y="829694"/>
              <a:ext cx="2733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수가 산정기준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337346" y="1324847"/>
            <a:ext cx="8496000" cy="13802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의뢰환자관리료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및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회송환자관리료는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환자가 진료기록 등 개인정보를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또는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진료기관으로 제공하는 것에 동의 한 경우에 산정</a:t>
            </a:r>
            <a:endParaRPr lang="en-US" altLang="ko-KR" sz="16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346101" y="3229848"/>
            <a:ext cx="8496000" cy="26756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요양급여 의뢰서 또는 회송서 등을 </a:t>
            </a:r>
            <a:r>
              <a:rPr lang="ko-KR" altLang="en-US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진료의뢰</a:t>
            </a:r>
            <a:r>
              <a:rPr lang="en-US" altLang="ko-KR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 중계시스템을 </a:t>
            </a:r>
            <a:endParaRPr lang="en-US" altLang="ko-KR" dirty="0" smtClean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이용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하여 </a:t>
            </a:r>
            <a:r>
              <a:rPr lang="ko-KR" altLang="en-US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전자적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으로 전송한 경우 산정</a:t>
            </a:r>
            <a:endParaRPr lang="en-US" altLang="ko-KR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요양급여 의뢰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서는 </a:t>
            </a:r>
            <a:r>
              <a:rPr lang="ko-KR" altLang="en-US" sz="14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전자적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으로 전송</a:t>
            </a:r>
            <a:endParaRPr lang="en-US" altLang="ko-KR" sz="14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첨부 진료기록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은 제공방식 </a:t>
            </a:r>
            <a:r>
              <a:rPr lang="ko-KR" altLang="en-US" sz="14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선택 가능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전자적 또는 비전자적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공휴∙야간 등 각종 가산을 적용하지 아니함</a:t>
            </a:r>
            <a:endParaRPr lang="en-US" altLang="ko-KR" sz="14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요양급여 의뢰 또는 회송을 목적으로 발행한 </a:t>
            </a:r>
            <a:r>
              <a:rPr lang="ko-KR" altLang="en-US" sz="14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진료기록부 등 복사 비용 별도산정 불가</a:t>
            </a:r>
            <a:endParaRPr lang="en-US" altLang="ko-KR" sz="1400" dirty="0" smtClean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(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다만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영상정보를 저장한 </a:t>
            </a:r>
            <a:r>
              <a:rPr lang="en-US" altLang="ko-KR" sz="14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CD, DVD </a:t>
            </a:r>
            <a:r>
              <a:rPr lang="ko-KR" altLang="en-US" sz="14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등 비용은 별도 산정가능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4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839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- 8 -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91" y="829694"/>
            <a:ext cx="2949834" cy="369332"/>
            <a:chOff x="336291" y="829694"/>
            <a:chExt cx="2949834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1" y="829694"/>
              <a:ext cx="2733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수가코드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142790"/>
              </p:ext>
            </p:extLst>
          </p:nvPr>
        </p:nvGraphicFramePr>
        <p:xfrm>
          <a:off x="533906" y="1390739"/>
          <a:ext cx="8103198" cy="31464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328"/>
                <a:gridCol w="921923"/>
                <a:gridCol w="1719469"/>
                <a:gridCol w="1003852"/>
                <a:gridCol w="3816626"/>
              </a:tblGrid>
              <a:tr h="44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수가코드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수가명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금액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 고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99766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의뢰</a:t>
                      </a:r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ia103</a:t>
                      </a:r>
                    </a:p>
                  </a:txBody>
                  <a:tcPr marL="64770" marR="64770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진료의뢰료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10,360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216000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본인부담금 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분의 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 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발생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(3,100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64770" marR="64770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99766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ia100</a:t>
                      </a:r>
                    </a:p>
                  </a:txBody>
                  <a:tcPr marL="64770" marR="64770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의뢰료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동일 시∙도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2,800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216000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</a:t>
                      </a:r>
                      <a:r>
                        <a:rPr lang="ko-KR" altLang="en-US" sz="1400" b="1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전북대학교병원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0" dirty="0" smtClean="0">
                          <a:solidFill>
                            <a:srgbClr val="0000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원광대학교병원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추가 산정</a:t>
                      </a:r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전액 국민건강보험공단 부담</a:t>
                      </a:r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49463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회송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ia221</a:t>
                      </a:r>
                    </a:p>
                  </a:txBody>
                  <a:tcPr marL="64770" marR="64770" marT="17907" marB="1790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회송료</a:t>
                      </a: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입원</a:t>
                      </a: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chemeClr val="bg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54,830</a:t>
                      </a:r>
                      <a:endParaRPr lang="ko-KR" altLang="en-US" sz="1400" b="1" kern="0" spc="0" dirty="0">
                        <a:solidFill>
                          <a:schemeClr val="bg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216000" marT="17907" marB="1790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00" baseline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</a:t>
                      </a:r>
                      <a:r>
                        <a:rPr lang="ko-KR" altLang="en-US" sz="1400" b="1" kern="0" spc="-100" baseline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전액 국민건강보험공단 부담</a:t>
                      </a:r>
                      <a:endParaRPr lang="en-US" altLang="ko-KR" sz="1400" b="1" kern="0" spc="-100" baseline="0" dirty="0" smtClean="0">
                        <a:solidFill>
                          <a:schemeClr val="bg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4946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ia231</a:t>
                      </a:r>
                    </a:p>
                  </a:txBody>
                  <a:tcPr marL="64770" marR="64770" marT="17907" marB="1790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회송료</a:t>
                      </a: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외래</a:t>
                      </a: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chemeClr val="bg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41,120</a:t>
                      </a:r>
                      <a:endParaRPr lang="ko-KR" altLang="en-US" sz="1400" b="1" kern="0" spc="0" dirty="0">
                        <a:solidFill>
                          <a:schemeClr val="bg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216000" marT="17907" marB="1790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00" baseline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</a:t>
                      </a:r>
                      <a:r>
                        <a:rPr lang="ko-KR" altLang="en-US" sz="1400" b="1" kern="0" spc="-100" baseline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전액 국민건강보험공단 부담</a:t>
                      </a:r>
                      <a:endParaRPr lang="en-US" altLang="ko-KR" sz="1400" b="1" kern="0" spc="-100" baseline="0" dirty="0" smtClean="0">
                        <a:solidFill>
                          <a:schemeClr val="bg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165778" y="4969423"/>
            <a:ext cx="5163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응급실로 의뢰하는 경우</a:t>
            </a:r>
            <a:endParaRPr lang="en-US" altLang="ko-KR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입원 중 또는 퇴원하면서 의뢰하는 환자의 경우 </a:t>
            </a:r>
            <a:endParaRPr lang="ko-KR" altLang="en-US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881285" y="4830418"/>
            <a:ext cx="2166304" cy="1222513"/>
            <a:chOff x="2950169" y="2940123"/>
            <a:chExt cx="1126150" cy="660328"/>
          </a:xfrm>
        </p:grpSpPr>
        <p:sp>
          <p:nvSpPr>
            <p:cNvPr id="55" name="오른쪽 화살표 54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FF717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수가 적용 안됨</a:t>
              </a:r>
              <a:endParaRPr lang="ko-KR" altLang="en-US" sz="16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559340" y="4800601"/>
            <a:ext cx="1293983" cy="342448"/>
          </a:xfrm>
          <a:prstGeom prst="rect">
            <a:avLst/>
          </a:prstGeom>
          <a:solidFill>
            <a:srgbClr val="FF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>
                <a:solidFill>
                  <a:schemeClr val="tx1"/>
                </a:solidFill>
                <a:latin typeface="+mj-ea"/>
                <a:ea typeface="+mj-ea"/>
              </a:rPr>
              <a:t>의뢰료</a:t>
            </a:r>
            <a:endParaRPr lang="ko-KR" altLang="en-US" sz="16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980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05174" y="6482028"/>
            <a:ext cx="57606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- 9 -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91" y="829694"/>
            <a:ext cx="2949834" cy="369332"/>
            <a:chOff x="336291" y="829694"/>
            <a:chExt cx="2949834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1" y="829694"/>
              <a:ext cx="2733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수가코드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aphicFrame>
        <p:nvGraphicFramePr>
          <p:cNvPr id="50" name="표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196447"/>
              </p:ext>
            </p:extLst>
          </p:nvPr>
        </p:nvGraphicFramePr>
        <p:xfrm>
          <a:off x="533906" y="1390739"/>
          <a:ext cx="8103198" cy="31464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328"/>
                <a:gridCol w="921923"/>
                <a:gridCol w="1719469"/>
                <a:gridCol w="1003852"/>
                <a:gridCol w="3816626"/>
              </a:tblGrid>
              <a:tr h="44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수가코드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수가명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금액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99766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의뢰</a:t>
                      </a:r>
                      <a:endParaRPr lang="en-US" altLang="ko-KR" sz="1400" b="1" kern="0" spc="0" dirty="0" smtClean="0">
                        <a:solidFill>
                          <a:schemeClr val="bg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ia103</a:t>
                      </a:r>
                    </a:p>
                  </a:txBody>
                  <a:tcPr marL="64770" marR="64770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진료의뢰료</a:t>
                      </a:r>
                      <a:endParaRPr lang="ko-KR" altLang="en-US" sz="1400" b="1" kern="0" spc="0" dirty="0">
                        <a:solidFill>
                          <a:schemeClr val="bg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10,360</a:t>
                      </a:r>
                      <a:endParaRPr lang="ko-KR" altLang="en-US" sz="1400" b="1" kern="0" spc="0" dirty="0">
                        <a:solidFill>
                          <a:schemeClr val="bg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216000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</a:t>
                      </a:r>
                      <a:r>
                        <a:rPr lang="ko-KR" altLang="en-US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본인부담금 </a:t>
                      </a: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  <a:r>
                        <a:rPr lang="ko-KR" altLang="en-US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분의 </a:t>
                      </a: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 </a:t>
                      </a:r>
                      <a:r>
                        <a:rPr lang="ko-KR" altLang="en-US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발생</a:t>
                      </a: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(3,100</a:t>
                      </a:r>
                      <a:r>
                        <a:rPr lang="ko-KR" altLang="en-US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64770" marR="64770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99766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ia100</a:t>
                      </a:r>
                    </a:p>
                  </a:txBody>
                  <a:tcPr marL="64770" marR="64770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의뢰료</a:t>
                      </a: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동일 시∙도</a:t>
                      </a: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chemeClr val="bg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2,800</a:t>
                      </a:r>
                      <a:endParaRPr lang="ko-KR" altLang="en-US" sz="1400" b="1" kern="0" spc="0" dirty="0">
                        <a:solidFill>
                          <a:schemeClr val="bg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216000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</a:t>
                      </a:r>
                      <a:r>
                        <a:rPr lang="ko-KR" altLang="en-US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전북대학교병원</a:t>
                      </a: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원광대학교병원 추가 산정</a:t>
                      </a:r>
                      <a:endParaRPr lang="en-US" altLang="ko-KR" sz="1400" b="1" kern="0" spc="0" dirty="0" smtClean="0">
                        <a:solidFill>
                          <a:schemeClr val="bg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</a:t>
                      </a:r>
                      <a:r>
                        <a:rPr lang="ko-KR" altLang="en-US" sz="1400" b="1" kern="0" spc="0" dirty="0" smtClean="0">
                          <a:solidFill>
                            <a:schemeClr val="bg2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전액 국민건강보험공단 부담</a:t>
                      </a:r>
                      <a:endParaRPr lang="en-US" altLang="ko-KR" sz="1400" b="1" kern="0" spc="0" dirty="0" smtClean="0">
                        <a:solidFill>
                          <a:schemeClr val="bg2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649463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회송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ia221</a:t>
                      </a:r>
                    </a:p>
                  </a:txBody>
                  <a:tcPr marL="64770" marR="64770" marT="17907" marB="1790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회송료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입원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54,830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216000" marT="17907" marB="1790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</a:t>
                      </a:r>
                      <a:r>
                        <a:rPr lang="ko-KR" altLang="en-US" sz="14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전액 국민건강보험공단 부담</a:t>
                      </a:r>
                      <a:endParaRPr lang="en-US" altLang="ko-KR" sz="1400" b="1" kern="0" spc="-10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4946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ia231</a:t>
                      </a:r>
                    </a:p>
                  </a:txBody>
                  <a:tcPr marL="64770" marR="64770" marT="17907" marB="1790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회송료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외래</a:t>
                      </a: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41,120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216000" marT="17907" marB="1790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*</a:t>
                      </a:r>
                      <a:r>
                        <a:rPr lang="ko-KR" altLang="en-US" sz="1400" b="1" kern="0" spc="-10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전액 국민건강보험공단 부담</a:t>
                      </a:r>
                      <a:endParaRPr lang="en-US" altLang="ko-KR" sz="1400" b="1" kern="0" spc="-100" baseline="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165778" y="4651375"/>
            <a:ext cx="5163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의뢰한 기관으로 회송하는 경우 </a:t>
            </a:r>
            <a:endParaRPr lang="en-US" altLang="ko-KR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</a:t>
            </a: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외래 </a:t>
            </a:r>
            <a:r>
              <a:rPr lang="ko-KR" alt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되의뢰</a:t>
            </a:r>
            <a:endParaRPr lang="en-US" altLang="ko-KR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의뢰하지 않은 기관으로 회송한 경우 </a:t>
            </a:r>
            <a:r>
              <a:rPr lang="en-US" altLang="ko-K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협력기관</a:t>
            </a:r>
            <a:r>
              <a:rPr lang="en-US" altLang="ko-K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altLang="ko-K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외래회송</a:t>
            </a:r>
            <a:r>
              <a:rPr lang="en-US" altLang="ko-K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입원회송</a:t>
            </a:r>
            <a:endParaRPr lang="ko-KR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881285" y="4870174"/>
            <a:ext cx="2166304" cy="1222513"/>
            <a:chOff x="2950169" y="2940123"/>
            <a:chExt cx="1126150" cy="660328"/>
          </a:xfrm>
        </p:grpSpPr>
        <p:sp>
          <p:nvSpPr>
            <p:cNvPr id="55" name="오른쪽 화살표 54"/>
            <p:cNvSpPr/>
            <p:nvPr/>
          </p:nvSpPr>
          <p:spPr>
            <a:xfrm>
              <a:off x="3041145" y="2940123"/>
              <a:ext cx="988375" cy="660328"/>
            </a:xfrm>
            <a:prstGeom prst="rightArrow">
              <a:avLst/>
            </a:prstGeom>
            <a:solidFill>
              <a:srgbClr val="3A8EC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2950169" y="3155853"/>
              <a:ext cx="1126150" cy="2277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w="19050" h="19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수가 적용 가능</a:t>
              </a:r>
              <a:endParaRPr lang="ko-KR" altLang="en-US" sz="16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549401" y="4840074"/>
            <a:ext cx="1290849" cy="342448"/>
          </a:xfrm>
          <a:prstGeom prst="rect">
            <a:avLst/>
          </a:prstGeom>
          <a:solidFill>
            <a:srgbClr val="0F5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>
                <a:solidFill>
                  <a:srgbClr val="FFFF00"/>
                </a:solidFill>
                <a:latin typeface="+mj-ea"/>
                <a:ea typeface="+mj-ea"/>
              </a:rPr>
              <a:t>회송료</a:t>
            </a:r>
            <a:endParaRPr lang="ko-KR" altLang="en-US" sz="1600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9636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259417" y="6482028"/>
            <a:ext cx="72182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- 10 -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91" y="829694"/>
            <a:ext cx="2949834" cy="369332"/>
            <a:chOff x="336291" y="829694"/>
            <a:chExt cx="2949834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1" y="829694"/>
              <a:ext cx="2733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수가 산정기준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337346" y="1324847"/>
            <a:ext cx="8496000" cy="13802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의뢰환자관리료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및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회송환자관리료는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환자가 진료기록 등 개인정보를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또는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진료기관으로 제공하는 것에 동의 한 경우에 산정</a:t>
            </a:r>
            <a:endParaRPr lang="en-US" altLang="ko-KR" sz="16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346101" y="3229848"/>
            <a:ext cx="8496000" cy="26756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요양급여 의뢰서 또는 회송서 등을 </a:t>
            </a:r>
            <a:r>
              <a:rPr lang="ko-KR" altLang="en-US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진료의뢰</a:t>
            </a:r>
            <a:r>
              <a:rPr lang="en-US" altLang="ko-KR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r>
              <a:rPr lang="ko-KR" altLang="en-US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 중계시스템을 </a:t>
            </a:r>
            <a:endParaRPr lang="en-US" altLang="ko-KR" dirty="0" smtClean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이용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하여 </a:t>
            </a:r>
            <a:r>
              <a:rPr lang="ko-KR" altLang="en-US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전자적</a:t>
            </a:r>
            <a:r>
              <a:rPr lang="ko-KR" altLang="en-US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으로 전송한 경우 산정</a:t>
            </a:r>
            <a:endParaRPr lang="en-US" altLang="ko-KR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요양급여 의뢰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서는 </a:t>
            </a:r>
            <a:r>
              <a:rPr lang="ko-KR" altLang="en-US" sz="14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전자적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으로 전송</a:t>
            </a:r>
            <a:endParaRPr lang="en-US" altLang="ko-KR" sz="14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첨부 진료기록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은 제공방식 </a:t>
            </a:r>
            <a:r>
              <a:rPr lang="ko-KR" altLang="en-US" sz="14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선택 가능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전자적 또는 비전자적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공휴∙야간 등 각종 가산을 적용하지 아니함</a:t>
            </a:r>
            <a:endParaRPr lang="en-US" altLang="ko-KR" sz="14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요양급여 의뢰 또는 회송을 목적으로 발행한 </a:t>
            </a:r>
            <a:r>
              <a:rPr lang="ko-KR" altLang="en-US" sz="14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진료기록부 등 복사 비용 별도산정 불가</a:t>
            </a:r>
            <a:endParaRPr lang="en-US" altLang="ko-KR" sz="1400" dirty="0" smtClean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(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다만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영상정보를 저장한 </a:t>
            </a:r>
            <a:r>
              <a:rPr lang="en-US" altLang="ko-KR" sz="14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CD, DVD </a:t>
            </a:r>
            <a:r>
              <a:rPr lang="ko-KR" altLang="en-US" sz="14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등 비용은 별도 산정가능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4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413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259417" y="6482028"/>
            <a:ext cx="72182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- 11 -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grpSp>
        <p:nvGrpSpPr>
          <p:cNvPr id="14" name="그룹 13"/>
          <p:cNvGrpSpPr/>
          <p:nvPr/>
        </p:nvGrpSpPr>
        <p:grpSpPr>
          <a:xfrm>
            <a:off x="336291" y="829694"/>
            <a:ext cx="2949834" cy="369332"/>
            <a:chOff x="336291" y="829694"/>
            <a:chExt cx="2949834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1" y="829694"/>
              <a:ext cx="2733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병원 구분 바로 알기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50" name="직사각형 49"/>
          <p:cNvSpPr/>
          <p:nvPr/>
        </p:nvSpPr>
        <p:spPr>
          <a:xfrm>
            <a:off x="306652" y="1324847"/>
            <a:ext cx="8496000" cy="31013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20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○ 요양시설 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-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광덕원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포도원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효성의집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소망의문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행복의집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보은의집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등등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…</a:t>
            </a:r>
          </a:p>
          <a:p>
            <a:pPr>
              <a:lnSpc>
                <a:spcPct val="150000"/>
              </a:lnSpc>
            </a:pPr>
            <a:endParaRPr lang="en-US" altLang="ko-KR" sz="8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○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병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∙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의원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- 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요양병원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남원병원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관내 개인의원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서복주내과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성모의원 등등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…)</a:t>
            </a:r>
          </a:p>
          <a:p>
            <a:pPr>
              <a:lnSpc>
                <a:spcPct val="150000"/>
              </a:lnSpc>
            </a:pPr>
            <a:endParaRPr lang="en-US" altLang="ko-KR" sz="8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○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3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차병원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상급종합병원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 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-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보건복지부 상급종합병원 지정기관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(2022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 현재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45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 기관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</a:p>
        </p:txBody>
      </p:sp>
      <p:sp>
        <p:nvSpPr>
          <p:cNvPr id="49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454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259417" y="6482028"/>
            <a:ext cx="72182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- 11 -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grpSp>
        <p:nvGrpSpPr>
          <p:cNvPr id="14" name="그룹 13"/>
          <p:cNvGrpSpPr/>
          <p:nvPr/>
        </p:nvGrpSpPr>
        <p:grpSpPr>
          <a:xfrm>
            <a:off x="336291" y="829694"/>
            <a:ext cx="6193718" cy="369332"/>
            <a:chOff x="336291" y="829694"/>
            <a:chExt cx="6193718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0" y="829694"/>
              <a:ext cx="5977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45</a:t>
              </a:r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 상급종합병원 지정기관 현황</a:t>
              </a:r>
              <a:r>
                <a:rPr lang="en-US" altLang="ko-KR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보건복지부</a:t>
              </a:r>
              <a:r>
                <a:rPr lang="en-US" altLang="ko-KR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337346" y="1324846"/>
            <a:ext cx="8496000" cy="4966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◇ </a:t>
            </a:r>
            <a:r>
              <a:rPr lang="ko-KR" altLang="en-US" sz="1600" dirty="0" err="1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서울권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(14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강북삼성병원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건국대학교병원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경희대학교병원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고려대학교의과대학부속구로병원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삼성서울병원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서울대학교병원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연세대학교의과대학 </a:t>
            </a:r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강남세브란스병원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이화여자대학교의과대학 부속목동병원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재단법인 아산사회복지재단서울아산병원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중앙대학교병원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학교법인고려중앙학원 고려대학교의과대학부속병원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안암병원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), 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학교법인가톨릭학원가톨릭대학교서울성모병원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학교법인연세대학교의과대학세브란스병원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한양대학교병원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  <a:p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◇ 경기서북부권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(4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가톨릭대학교인천성모병원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순천향대학교부속부천병원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의료법인길의료재단길병원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인하대학교의과대학부속병원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◇ 경기남부권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(4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고려대학교의과대학부속안산병원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분당서울대학교병원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아주대학교병원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한림대학교성심병원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◇ 강원권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(2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강릉아산병원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연세대학교원주세브란스기독병원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716412" y="1014360"/>
            <a:ext cx="1086009" cy="227700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  <a:latin typeface="+mj-ea"/>
                <a:ea typeface="+mj-ea"/>
              </a:rPr>
              <a:t>2022</a:t>
            </a:r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년 기준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1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059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259417" y="6482028"/>
            <a:ext cx="72182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- 11 -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337346" y="1324846"/>
            <a:ext cx="8496000" cy="4966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◇ </a:t>
            </a:r>
            <a:r>
              <a:rPr lang="ko-KR" altLang="en-US" sz="1600" dirty="0" err="1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충북권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(1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충북대학교병원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◇ </a:t>
            </a:r>
            <a:r>
              <a:rPr lang="ko-KR" altLang="en-US" sz="1600" dirty="0" err="1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충남권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(1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단국대학교의과대학부속병원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순천향대학교부속천안병원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충남대학교병원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◇ </a:t>
            </a:r>
            <a:r>
              <a:rPr lang="ko-KR" altLang="en-US" sz="1600" dirty="0" err="1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전북권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(2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원광대학교병원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전북대학교병원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◇ 전남권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(3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전남대학교병원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조선대학교병원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화순전남대학교병원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◇ </a:t>
            </a:r>
            <a:r>
              <a:rPr lang="ko-KR" altLang="en-US" sz="1600" dirty="0" err="1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경북권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(5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경북대학교병원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계명대학교동산병원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대구가톨릭대학교병원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영남대학교병원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칠곡경북대학교병원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◇ 경남동부권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(5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동아대학교병원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부산대학교병원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양산부산대학교병원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인제대학교부산백병원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학교법인울산공업학원울산대학교병원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◇ 경남서부권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(2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경상대학교병원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학교법인성균관대학삼성창원병원</a:t>
            </a:r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8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0" name="그룹 49"/>
          <p:cNvGrpSpPr/>
          <p:nvPr/>
        </p:nvGrpSpPr>
        <p:grpSpPr>
          <a:xfrm>
            <a:off x="336291" y="829694"/>
            <a:ext cx="6193718" cy="369332"/>
            <a:chOff x="336291" y="829694"/>
            <a:chExt cx="6193718" cy="369332"/>
          </a:xfrm>
        </p:grpSpPr>
        <p:sp>
          <p:nvSpPr>
            <p:cNvPr id="51" name="모서리가 둥근 직사각형 50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52290" y="829694"/>
              <a:ext cx="5977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45</a:t>
              </a:r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 상급종합병원 지정기관 현황</a:t>
              </a:r>
              <a:r>
                <a:rPr lang="en-US" altLang="ko-KR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보건복지부</a:t>
              </a:r>
              <a:r>
                <a:rPr lang="en-US" altLang="ko-KR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3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5431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259417" y="6482028"/>
            <a:ext cx="72182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- 11 -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grpSp>
        <p:nvGrpSpPr>
          <p:cNvPr id="14" name="그룹 13"/>
          <p:cNvGrpSpPr/>
          <p:nvPr/>
        </p:nvGrpSpPr>
        <p:grpSpPr>
          <a:xfrm>
            <a:off x="336291" y="829694"/>
            <a:ext cx="6193718" cy="369332"/>
            <a:chOff x="336291" y="829694"/>
            <a:chExt cx="6193718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0" y="829694"/>
              <a:ext cx="5977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진료의뢰</a:t>
              </a:r>
              <a:r>
                <a:rPr lang="ko-KR" altLang="en-US" dirty="0" smtClean="0">
                  <a:solidFill>
                    <a:srgbClr val="115BAC"/>
                  </a:solidFill>
                  <a:latin typeface="맑은 고딕"/>
                  <a:ea typeface="맑은 고딕"/>
                </a:rPr>
                <a:t>∙</a:t>
              </a:r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회송 협력기관</a:t>
              </a:r>
              <a:r>
                <a:rPr lang="en-US" altLang="ko-KR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(47</a:t>
              </a:r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 병원</a:t>
              </a:r>
              <a:r>
                <a:rPr lang="en-US" altLang="ko-KR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337346" y="1324846"/>
            <a:ext cx="8496000" cy="4966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◇ 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남원시</a:t>
            </a:r>
            <a:r>
              <a:rPr lang="en-US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(36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고려정형외과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김문준이비인후과의원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김비뇨기과의원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김유창재활의학과의원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김진수소아청소년과의원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남원병원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남원내과의원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남원노인요양병원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남원미래연합의원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남원성일병원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남원속편한내과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남원안과의원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남원장문외과의원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남원정형외과의원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남원중앙안과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다사랑요양병원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서복주내과의원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서영환내과의원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서울가정의학과의원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성모안과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성모의원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송대원신경과의원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오비뇨기과의원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우리가정의학과의원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우리들신경외과의원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이승현내과의원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이인재정형외과의원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인월가정의학과의원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임내과의원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중앙가정의학과의원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최수인내과의원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친절한신경외과의원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r>
              <a:rPr lang="en-US" altLang="ko-K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편안한통증의학과의원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편한마디의원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한빛요양병원</a:t>
            </a:r>
            <a:r>
              <a:rPr lang="en-US" altLang="ko-KR" sz="1600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효사랑요양병원</a:t>
            </a:r>
            <a:r>
              <a:rPr lang="en-US" altLang="ko-KR" sz="1600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1600" dirty="0">
              <a:solidFill>
                <a:srgbClr val="00B05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◇ 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순창군</a:t>
            </a:r>
            <a:r>
              <a:rPr lang="en-US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류재규내과의원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문희식내과의원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순창요양병원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이상희재활의학과의원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◇ 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장수군</a:t>
            </a:r>
            <a:r>
              <a:rPr lang="en-US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(1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동아가정의학과의원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◇ 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임실군</a:t>
            </a:r>
            <a:r>
              <a:rPr lang="en-US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(1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이영승내과의원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716412" y="1014360"/>
            <a:ext cx="1086009" cy="227700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  <a:latin typeface="+mj-ea"/>
                <a:ea typeface="+mj-ea"/>
              </a:rPr>
              <a:t>2022</a:t>
            </a:r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년 기준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1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145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259417" y="6482028"/>
            <a:ext cx="72182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- 11 -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grpSp>
        <p:nvGrpSpPr>
          <p:cNvPr id="14" name="그룹 13"/>
          <p:cNvGrpSpPr/>
          <p:nvPr/>
        </p:nvGrpSpPr>
        <p:grpSpPr>
          <a:xfrm>
            <a:off x="336291" y="829694"/>
            <a:ext cx="6193718" cy="369332"/>
            <a:chOff x="336291" y="829694"/>
            <a:chExt cx="6193718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0" y="829694"/>
              <a:ext cx="5977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47</a:t>
              </a:r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 협력기관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337346" y="1324846"/>
            <a:ext cx="8496000" cy="4966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◇ 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구례군</a:t>
            </a:r>
            <a:r>
              <a:rPr lang="en-US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(4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구례병원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rgbClr val="00B05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구례요양병원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새우리정형외과의원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이정회내과의원</a:t>
            </a:r>
            <a:r>
              <a:rPr lang="en-US" altLang="ko-KR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1600" dirty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◇ 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곡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성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군</a:t>
            </a:r>
            <a:r>
              <a:rPr lang="en-US" altLang="ko-KR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(1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ko-KR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곡성사랑병원</a:t>
            </a:r>
            <a:endParaRPr lang="en-US" altLang="ko-KR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16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7716412" y="1014360"/>
            <a:ext cx="1086009" cy="227700"/>
          </a:xfrm>
          <a:prstGeom prst="rect">
            <a:avLst/>
          </a:prstGeom>
          <a:solidFill>
            <a:srgbClr val="409D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  <a:latin typeface="+mj-ea"/>
                <a:ea typeface="+mj-ea"/>
              </a:rPr>
              <a:t>2022</a:t>
            </a:r>
            <a:r>
              <a:rPr lang="ko-KR" altLang="en-US" sz="1050" b="1" dirty="0" smtClean="0">
                <a:solidFill>
                  <a:schemeClr val="bg1"/>
                </a:solidFill>
                <a:latin typeface="+mj-ea"/>
                <a:ea typeface="+mj-ea"/>
              </a:rPr>
              <a:t>년 기준</a:t>
            </a:r>
            <a:endParaRPr lang="ko-KR" altLang="en-US" sz="105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924339" y="3241626"/>
            <a:ext cx="7007087" cy="566531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47</a:t>
            </a:r>
            <a:r>
              <a:rPr lang="ko-KR" altLang="en-US" dirty="0" smtClean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개 협력기관</a:t>
            </a:r>
            <a:r>
              <a:rPr lang="ko-KR" altLang="en-US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으로 전원 및 </a:t>
            </a:r>
            <a:r>
              <a:rPr lang="ko-KR" altLang="en-US" dirty="0" err="1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되의뢰</a:t>
            </a:r>
            <a:r>
              <a:rPr lang="ko-KR" altLang="en-US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dirty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시 </a:t>
            </a:r>
            <a:r>
              <a:rPr lang="ko-KR" altLang="en-US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회송 대상입니다</a:t>
            </a:r>
            <a:r>
              <a:rPr lang="en-US" altLang="ko-KR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.</a:t>
            </a:r>
            <a:endParaRPr lang="en-US" altLang="ko-KR" dirty="0">
              <a:solidFill>
                <a:schemeClr val="bg1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48878" y="4144617"/>
            <a:ext cx="4045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문의</a:t>
            </a:r>
            <a:r>
              <a:rPr lang="en-US" altLang="ko-KR" sz="20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en-US" altLang="ko-KR" sz="2000" dirty="0" smtClean="0">
                <a:solidFill>
                  <a:schemeClr val="accent6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000" dirty="0" smtClean="0">
                <a:solidFill>
                  <a:schemeClr val="accent6">
                    <a:lumMod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원내전화번호 </a:t>
            </a:r>
            <a:r>
              <a:rPr lang="en-US" altLang="ko-KR" sz="2000" dirty="0" smtClean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1350, 1367</a:t>
            </a:r>
            <a:endParaRPr lang="ko-KR" altLang="en-US" sz="2000" dirty="0">
              <a:solidFill>
                <a:srgbClr val="7030A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11558" y="2876586"/>
            <a:ext cx="2459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&lt; 11,14,15</a:t>
            </a:r>
            <a:r>
              <a:rPr lang="ko-KR" altLang="en-US" dirty="0" smtClean="0"/>
              <a:t>유형 환자 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51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847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259417" y="6482028"/>
            <a:ext cx="72182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- 11 -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grpSp>
        <p:nvGrpSpPr>
          <p:cNvPr id="14" name="그룹 13"/>
          <p:cNvGrpSpPr/>
          <p:nvPr/>
        </p:nvGrpSpPr>
        <p:grpSpPr>
          <a:xfrm>
            <a:off x="336291" y="829694"/>
            <a:ext cx="2949834" cy="369332"/>
            <a:chOff x="336291" y="829694"/>
            <a:chExt cx="2949834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1" y="829694"/>
              <a:ext cx="2733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협조 및 주의사항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337346" y="1324847"/>
            <a:ext cx="8496000" cy="17165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○ 진료의뢰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∙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 동의서 작성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•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외래 회송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–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외래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진료과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•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입원 회송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–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입원 시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입퇴원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또는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진료협력계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•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외래 의뢰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–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진료협력계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환자가 진료기록 등 개인정보를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또는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 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진료기관으로 제공하는 것에 동의 한 경우에 산정</a:t>
            </a:r>
            <a:endParaRPr lang="en-US" altLang="ko-KR" sz="16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346101" y="3229848"/>
            <a:ext cx="8496000" cy="31013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송</a:t>
            </a:r>
            <a:r>
              <a:rPr lang="ko-KR" altLang="en-US" sz="1600" dirty="0" smtClean="0">
                <a:solidFill>
                  <a:srgbClr val="0000FF"/>
                </a:solidFill>
                <a:latin typeface="맑은 고딕"/>
                <a:ea typeface="맑은 고딕"/>
              </a:rPr>
              <a:t>∙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수신 입력 시 주의사항</a:t>
            </a:r>
            <a:endParaRPr lang="en-US" altLang="ko-KR" sz="1600" dirty="0" smtClean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•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병원명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Full-name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으로 기록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•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송신과 수신의 명확한 구분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-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송신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(T) /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수신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(R) 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•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유형에 관계없이 모든 송</a:t>
            </a:r>
            <a:r>
              <a:rPr lang="ko-KR" altLang="en-US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∙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수신 기록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•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필수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진료과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병동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응급센터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외래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</a:t>
            </a:r>
            <a:r>
              <a:rPr lang="ko-KR" altLang="en-US" sz="16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과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•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요양시설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병∙의원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3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차병원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명확하게 구분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•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권역내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권역외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전라북도를 제외한 모든 지역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1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협조사항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061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259417" y="6482028"/>
            <a:ext cx="72182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- 11 -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협조사항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91" y="829694"/>
            <a:ext cx="2949834" cy="369332"/>
            <a:chOff x="336291" y="829694"/>
            <a:chExt cx="2949834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1" y="829694"/>
              <a:ext cx="2733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평가지표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9" name="직사각형 48"/>
          <p:cNvSpPr/>
          <p:nvPr/>
        </p:nvSpPr>
        <p:spPr>
          <a:xfrm>
            <a:off x="337346" y="1324847"/>
            <a:ext cx="8496000" cy="31473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○ 의료 질 평가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•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진료협력체계 운영 및 </a:t>
            </a:r>
            <a:r>
              <a:rPr lang="ko-KR" altLang="en-US" sz="16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회송률</a:t>
            </a:r>
            <a:endParaRPr lang="en-US" altLang="ko-KR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-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건강보험심사평가원 </a:t>
            </a:r>
            <a:r>
              <a:rPr lang="ko-KR" altLang="en-US" sz="1600" dirty="0" err="1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회송료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청구건수 적용</a:t>
            </a:r>
            <a:endParaRPr lang="en-US" altLang="ko-KR" sz="1600" dirty="0" smtClean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&lt; 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회송 대상자 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•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협력기관에서 의뢰 되어 진료 후 협력기관으로 </a:t>
            </a:r>
            <a:r>
              <a:rPr lang="ko-KR" altLang="en-US" sz="16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되의뢰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하는 경우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•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본원 진료 후 협력기관으로 의뢰되는 경우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•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본원 입원환자 중 퇴원하여 협력병원으로 의뢰되는 경우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요양병원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전원 등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맑은 고딕"/>
                <a:ea typeface="맑은 고딕"/>
              </a:rPr>
              <a:t>• </a:t>
            </a:r>
            <a:r>
              <a:rPr lang="en-US" altLang="ko-KR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11, 14, 15 </a:t>
            </a:r>
            <a:r>
              <a:rPr lang="ko-KR" altLang="en-US" sz="1600" dirty="0" smtClean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유형만 </a:t>
            </a:r>
            <a:r>
              <a:rPr lang="ko-KR" altLang="en-US" sz="16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해당</a:t>
            </a: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436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협조사항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91" y="829694"/>
            <a:ext cx="6193718" cy="369332"/>
            <a:chOff x="336291" y="829694"/>
            <a:chExt cx="6193718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0" y="829694"/>
              <a:ext cx="5977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송수신 입력 시 오류 사례</a:t>
              </a:r>
              <a:r>
                <a:rPr lang="en-US" altLang="ko-KR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(1)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279295" y="6462150"/>
            <a:ext cx="72182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- 11 -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49085" y="1314182"/>
            <a:ext cx="8604448" cy="5255571"/>
            <a:chOff x="249085" y="1314182"/>
            <a:chExt cx="8604448" cy="5255571"/>
          </a:xfrm>
        </p:grpSpPr>
        <p:pic>
          <p:nvPicPr>
            <p:cNvPr id="51" name="그림 5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085" y="1314182"/>
              <a:ext cx="8604448" cy="2300074"/>
            </a:xfrm>
            <a:prstGeom prst="rect">
              <a:avLst/>
            </a:prstGeom>
          </p:spPr>
        </p:pic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085" y="3766914"/>
              <a:ext cx="8604448" cy="2802839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1071055" y="5362957"/>
              <a:ext cx="741696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rgbClr val="0000FF"/>
                  </a:solidFill>
                </a:rPr>
                <a:t>의뢰</a:t>
              </a:r>
              <a:r>
                <a:rPr lang="en-US" altLang="ko-KR" sz="1600" b="1" dirty="0" smtClean="0">
                  <a:solidFill>
                    <a:srgbClr val="0000FF"/>
                  </a:solidFill>
                </a:rPr>
                <a:t>/R </a:t>
              </a:r>
              <a:r>
                <a:rPr lang="ko-KR" altLang="en-US" sz="1600" b="1" dirty="0" smtClean="0">
                  <a:solidFill>
                    <a:srgbClr val="0000FF"/>
                  </a:solidFill>
                </a:rPr>
                <a:t>표기 오류 </a:t>
              </a:r>
              <a:r>
                <a:rPr lang="en-US" altLang="ko-KR" sz="1600" b="1" dirty="0" smtClean="0">
                  <a:solidFill>
                    <a:srgbClr val="0000FF"/>
                  </a:solidFill>
                </a:rPr>
                <a:t>: ‘</a:t>
              </a:r>
              <a:r>
                <a:rPr lang="ko-KR" altLang="en-US" sz="1600" b="1" dirty="0" smtClean="0">
                  <a:solidFill>
                    <a:srgbClr val="0000FF"/>
                  </a:solidFill>
                </a:rPr>
                <a:t>의뢰</a:t>
              </a:r>
              <a:r>
                <a:rPr lang="en-US" altLang="ko-KR" sz="1600" b="1" dirty="0" smtClean="0">
                  <a:solidFill>
                    <a:srgbClr val="0000FF"/>
                  </a:solidFill>
                </a:rPr>
                <a:t>’</a:t>
              </a:r>
              <a:r>
                <a:rPr lang="ko-KR" altLang="en-US" sz="1600" b="1" dirty="0" smtClean="0">
                  <a:solidFill>
                    <a:srgbClr val="0000FF"/>
                  </a:solidFill>
                </a:rPr>
                <a:t> 입력 후 오른쪽 </a:t>
              </a:r>
              <a:r>
                <a:rPr lang="ko-KR" altLang="en-US" sz="1600" b="1" dirty="0" smtClean="0">
                  <a:solidFill>
                    <a:srgbClr val="FF0000"/>
                  </a:solidFill>
                </a:rPr>
                <a:t>아이콘을 클릭</a:t>
              </a:r>
              <a:r>
                <a:rPr lang="ko-KR" altLang="en-US" sz="1600" b="1" dirty="0" smtClean="0">
                  <a:solidFill>
                    <a:srgbClr val="0000FF"/>
                  </a:solidFill>
                </a:rPr>
                <a:t>하여 선택하면 됨  </a:t>
              </a:r>
              <a:endParaRPr lang="en-US" altLang="ko-KR" sz="1600" b="1" dirty="0" smtClean="0">
                <a:solidFill>
                  <a:srgbClr val="0000FF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rgbClr val="0000FF"/>
                  </a:solidFill>
                </a:rPr>
                <a:t>요양병원은 </a:t>
              </a:r>
              <a:r>
                <a:rPr lang="en-US" altLang="ko-KR" sz="1600" b="1" dirty="0" smtClean="0">
                  <a:solidFill>
                    <a:srgbClr val="0000FF"/>
                  </a:solidFill>
                </a:rPr>
                <a:t>‘</a:t>
              </a:r>
              <a:r>
                <a:rPr lang="ko-KR" altLang="en-US" sz="1600" b="1" dirty="0" smtClean="0">
                  <a:solidFill>
                    <a:srgbClr val="0000FF"/>
                  </a:solidFill>
                </a:rPr>
                <a:t>요양시설</a:t>
              </a:r>
              <a:r>
                <a:rPr lang="en-US" altLang="ko-KR" sz="1600" b="1" dirty="0" smtClean="0">
                  <a:solidFill>
                    <a:srgbClr val="0000FF"/>
                  </a:solidFill>
                </a:rPr>
                <a:t>’</a:t>
              </a:r>
              <a:r>
                <a:rPr lang="ko-KR" altLang="en-US" sz="1600" b="1" dirty="0" smtClean="0">
                  <a:solidFill>
                    <a:srgbClr val="0000FF"/>
                  </a:solidFill>
                </a:rPr>
                <a:t>이 아닌 </a:t>
              </a:r>
              <a:r>
                <a:rPr lang="en-US" altLang="ko-KR" sz="1600" b="1" dirty="0" smtClean="0">
                  <a:solidFill>
                    <a:srgbClr val="0000FF"/>
                  </a:solidFill>
                </a:rPr>
                <a:t>‘</a:t>
              </a:r>
              <a:r>
                <a:rPr lang="ko-KR" altLang="en-US" sz="1600" b="1" dirty="0" err="1" smtClean="0">
                  <a:solidFill>
                    <a:srgbClr val="0000FF"/>
                  </a:solidFill>
                </a:rPr>
                <a:t>병의원</a:t>
              </a:r>
              <a:r>
                <a:rPr lang="en-US" altLang="ko-KR" sz="1600" b="1" dirty="0" smtClean="0">
                  <a:solidFill>
                    <a:srgbClr val="0000FF"/>
                  </a:solidFill>
                </a:rPr>
                <a:t>’</a:t>
              </a:r>
              <a:r>
                <a:rPr lang="ko-KR" altLang="en-US" sz="1600" b="1" dirty="0" smtClean="0">
                  <a:solidFill>
                    <a:srgbClr val="0000FF"/>
                  </a:solidFill>
                </a:rPr>
                <a:t>임</a:t>
              </a:r>
              <a:endParaRPr lang="ko-KR" altLang="en-US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1292086" y="2375452"/>
              <a:ext cx="1033669" cy="218661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2335694" y="2375452"/>
              <a:ext cx="864705" cy="218661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1588603" y="4227443"/>
              <a:ext cx="844825" cy="1093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" name="직사각형 1"/>
            <p:cNvSpPr/>
            <p:nvPr/>
          </p:nvSpPr>
          <p:spPr>
            <a:xfrm>
              <a:off x="1470991" y="1898374"/>
              <a:ext cx="844825" cy="1093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4" name="직선 화살표 연결선 53"/>
            <p:cNvCxnSpPr/>
            <p:nvPr/>
          </p:nvCxnSpPr>
          <p:spPr>
            <a:xfrm>
              <a:off x="2213179" y="2503975"/>
              <a:ext cx="0" cy="201831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7054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협조사항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91" y="829694"/>
            <a:ext cx="6193718" cy="369332"/>
            <a:chOff x="336291" y="829694"/>
            <a:chExt cx="6193718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0" y="829694"/>
              <a:ext cx="5977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송수신 입력 시 오류 사례 </a:t>
              </a:r>
              <a:r>
                <a:rPr lang="en-US" altLang="ko-KR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(2)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279295" y="6462150"/>
            <a:ext cx="72182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- 11 -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287346" y="1344132"/>
            <a:ext cx="8532440" cy="4805841"/>
            <a:chOff x="287346" y="1344132"/>
            <a:chExt cx="8532440" cy="4805841"/>
          </a:xfrm>
        </p:grpSpPr>
        <p:pic>
          <p:nvPicPr>
            <p:cNvPr id="49" name="그림 4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346" y="1344132"/>
              <a:ext cx="8532440" cy="4805841"/>
            </a:xfrm>
            <a:prstGeom prst="rect">
              <a:avLst/>
            </a:prstGeom>
          </p:spPr>
        </p:pic>
        <p:cxnSp>
          <p:nvCxnSpPr>
            <p:cNvPr id="54" name="직선 화살표 연결선 53"/>
            <p:cNvCxnSpPr/>
            <p:nvPr/>
          </p:nvCxnSpPr>
          <p:spPr>
            <a:xfrm>
              <a:off x="1567136" y="2583487"/>
              <a:ext cx="0" cy="1402104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직사각형 5"/>
            <p:cNvSpPr/>
            <p:nvPr/>
          </p:nvSpPr>
          <p:spPr>
            <a:xfrm>
              <a:off x="1292087" y="2375452"/>
              <a:ext cx="516834" cy="218661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5108675" y="2375452"/>
              <a:ext cx="328029" cy="218661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0" name="직선 화살표 연결선 49"/>
            <p:cNvCxnSpPr/>
            <p:nvPr/>
          </p:nvCxnSpPr>
          <p:spPr>
            <a:xfrm>
              <a:off x="5272689" y="2583487"/>
              <a:ext cx="0" cy="1402104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815008" y="4144617"/>
              <a:ext cx="124239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0000FF"/>
                  </a:solidFill>
                </a:rPr>
                <a:t>진료의뢰 </a:t>
              </a:r>
              <a:endParaRPr lang="en-US" altLang="ko-KR" sz="1600" b="1" dirty="0" smtClean="0">
                <a:solidFill>
                  <a:srgbClr val="0000FF"/>
                </a:solidFill>
              </a:endParaRPr>
            </a:p>
            <a:p>
              <a:r>
                <a:rPr lang="ko-KR" altLang="en-US" sz="1600" b="1" dirty="0" smtClean="0">
                  <a:solidFill>
                    <a:srgbClr val="0000FF"/>
                  </a:solidFill>
                </a:rPr>
                <a:t>의뢰서</a:t>
              </a:r>
              <a:endParaRPr lang="en-US" altLang="ko-KR" sz="1600" b="1" dirty="0" smtClean="0">
                <a:solidFill>
                  <a:srgbClr val="0000FF"/>
                </a:solidFill>
              </a:endParaRPr>
            </a:p>
            <a:p>
              <a:r>
                <a:rPr lang="ko-KR" altLang="en-US" sz="1600" b="1" dirty="0" smtClean="0">
                  <a:solidFill>
                    <a:srgbClr val="0000FF"/>
                  </a:solidFill>
                </a:rPr>
                <a:t>송수신</a:t>
              </a:r>
              <a:endParaRPr lang="en-US" altLang="ko-KR" sz="1600" b="1" dirty="0" smtClean="0">
                <a:solidFill>
                  <a:srgbClr val="0000FF"/>
                </a:solidFill>
              </a:endParaRPr>
            </a:p>
            <a:p>
              <a:r>
                <a:rPr lang="ko-KR" altLang="en-US" sz="1600" b="1" dirty="0" smtClean="0">
                  <a:solidFill>
                    <a:srgbClr val="0000FF"/>
                  </a:solidFill>
                </a:rPr>
                <a:t>송신</a:t>
              </a:r>
              <a:endParaRPr lang="en-US" altLang="ko-KR" sz="1600" b="1" dirty="0" smtClean="0">
                <a:solidFill>
                  <a:srgbClr val="0000FF"/>
                </a:solidFill>
              </a:endParaRPr>
            </a:p>
            <a:p>
              <a:r>
                <a:rPr lang="ko-KR" altLang="en-US" sz="1600" b="1" dirty="0" smtClean="0">
                  <a:solidFill>
                    <a:srgbClr val="0000FF"/>
                  </a:solidFill>
                </a:rPr>
                <a:t>수</a:t>
              </a:r>
              <a:r>
                <a:rPr lang="ko-KR" altLang="en-US" sz="1600" b="1" dirty="0">
                  <a:solidFill>
                    <a:srgbClr val="0000FF"/>
                  </a:solidFill>
                </a:rPr>
                <a:t>신</a:t>
              </a:r>
              <a:endParaRPr lang="ko-KR" alt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60776" y="4055165"/>
              <a:ext cx="275381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FF0000"/>
                  </a:solidFill>
                </a:rPr>
                <a:t>서류명칭 표기</a:t>
              </a:r>
              <a:r>
                <a:rPr lang="ko-KR" altLang="en-US" sz="1600" b="1" dirty="0" smtClean="0">
                  <a:solidFill>
                    <a:srgbClr val="0000FF"/>
                  </a:solidFill>
                </a:rPr>
                <a:t>하면 됨</a:t>
              </a:r>
              <a:endParaRPr lang="en-US" altLang="ko-KR" sz="1600" b="1" dirty="0" smtClean="0">
                <a:solidFill>
                  <a:srgbClr val="0000FF"/>
                </a:solidFill>
              </a:endParaRPr>
            </a:p>
            <a:p>
              <a:r>
                <a:rPr lang="ko-KR" altLang="en-US" sz="1600" b="1" dirty="0" smtClean="0">
                  <a:solidFill>
                    <a:srgbClr val="0000FF"/>
                  </a:solidFill>
                </a:rPr>
                <a:t>예</a:t>
              </a:r>
              <a:r>
                <a:rPr lang="en-US" altLang="ko-KR" sz="1600" b="1" dirty="0" smtClean="0">
                  <a:solidFill>
                    <a:srgbClr val="0000FF"/>
                  </a:solidFill>
                </a:rPr>
                <a:t>) </a:t>
              </a:r>
              <a:r>
                <a:rPr lang="ko-KR" altLang="en-US" sz="1600" b="1" dirty="0" smtClean="0">
                  <a:solidFill>
                    <a:srgbClr val="0000FF"/>
                  </a:solidFill>
                </a:rPr>
                <a:t>진료의뢰서</a:t>
              </a:r>
              <a:r>
                <a:rPr lang="en-US" altLang="ko-KR" sz="1600" b="1" dirty="0">
                  <a:solidFill>
                    <a:srgbClr val="0000FF"/>
                  </a:solidFill>
                </a:rPr>
                <a:t>,</a:t>
              </a:r>
              <a:r>
                <a:rPr lang="en-US" altLang="ko-KR" sz="1600" b="1" dirty="0" smtClean="0">
                  <a:solidFill>
                    <a:srgbClr val="0000FF"/>
                  </a:solidFill>
                </a:rPr>
                <a:t> </a:t>
              </a:r>
              <a:r>
                <a:rPr lang="ko-KR" altLang="en-US" sz="1600" b="1" dirty="0" smtClean="0">
                  <a:solidFill>
                    <a:srgbClr val="0000FF"/>
                  </a:solidFill>
                </a:rPr>
                <a:t>진료소견서</a:t>
              </a:r>
              <a:r>
                <a:rPr lang="en-US" altLang="ko-KR" sz="1600" b="1" dirty="0" smtClean="0">
                  <a:solidFill>
                    <a:srgbClr val="0000FF"/>
                  </a:solidFill>
                </a:rPr>
                <a:t>, </a:t>
              </a:r>
            </a:p>
            <a:p>
              <a:r>
                <a:rPr lang="en-US" altLang="ko-KR" sz="1600" b="1" dirty="0">
                  <a:solidFill>
                    <a:srgbClr val="0000FF"/>
                  </a:solidFill>
                </a:rPr>
                <a:t> </a:t>
              </a:r>
              <a:r>
                <a:rPr lang="en-US" altLang="ko-KR" sz="1600" b="1" dirty="0" smtClean="0">
                  <a:solidFill>
                    <a:srgbClr val="0000FF"/>
                  </a:solidFill>
                </a:rPr>
                <a:t>     </a:t>
              </a:r>
              <a:r>
                <a:rPr lang="ko-KR" altLang="en-US" sz="1600" b="1" dirty="0" smtClean="0">
                  <a:solidFill>
                    <a:srgbClr val="0000FF"/>
                  </a:solidFill>
                </a:rPr>
                <a:t>요양급여의뢰서</a:t>
              </a:r>
              <a:r>
                <a:rPr lang="en-US" altLang="ko-KR" sz="1600" b="1" dirty="0" smtClean="0">
                  <a:solidFill>
                    <a:srgbClr val="0000FF"/>
                  </a:solidFill>
                </a:rPr>
                <a:t>, </a:t>
              </a:r>
            </a:p>
            <a:p>
              <a:r>
                <a:rPr lang="en-US" altLang="ko-KR" sz="1600" b="1" dirty="0">
                  <a:solidFill>
                    <a:srgbClr val="0000FF"/>
                  </a:solidFill>
                </a:rPr>
                <a:t> </a:t>
              </a:r>
              <a:r>
                <a:rPr lang="en-US" altLang="ko-KR" sz="1600" b="1" dirty="0" smtClean="0">
                  <a:solidFill>
                    <a:srgbClr val="0000FF"/>
                  </a:solidFill>
                </a:rPr>
                <a:t>     </a:t>
              </a:r>
              <a:r>
                <a:rPr lang="ko-KR" altLang="en-US" sz="1600" b="1" dirty="0" smtClean="0">
                  <a:solidFill>
                    <a:srgbClr val="0000FF"/>
                  </a:solidFill>
                </a:rPr>
                <a:t>요양급여회송서</a:t>
              </a:r>
              <a:r>
                <a:rPr lang="en-US" altLang="ko-KR" sz="1600" b="1" dirty="0" smtClean="0">
                  <a:solidFill>
                    <a:srgbClr val="0000FF"/>
                  </a:solidFill>
                </a:rPr>
                <a:t>, </a:t>
              </a:r>
            </a:p>
            <a:p>
              <a:r>
                <a:rPr lang="en-US" altLang="ko-KR" sz="1600" b="1" dirty="0">
                  <a:solidFill>
                    <a:srgbClr val="0000FF"/>
                  </a:solidFill>
                </a:rPr>
                <a:t> </a:t>
              </a:r>
              <a:r>
                <a:rPr lang="en-US" altLang="ko-KR" sz="1600" b="1" dirty="0" smtClean="0">
                  <a:solidFill>
                    <a:srgbClr val="0000FF"/>
                  </a:solidFill>
                </a:rPr>
                <a:t>     </a:t>
              </a:r>
              <a:r>
                <a:rPr lang="ko-KR" altLang="en-US" sz="1600" b="1" dirty="0" smtClean="0">
                  <a:solidFill>
                    <a:srgbClr val="0000FF"/>
                  </a:solidFill>
                </a:rPr>
                <a:t>의료급여의뢰서 등등</a:t>
              </a:r>
              <a:r>
                <a:rPr lang="en-US" altLang="ko-KR" sz="1600" b="1" dirty="0" smtClean="0">
                  <a:solidFill>
                    <a:srgbClr val="0000FF"/>
                  </a:solidFill>
                </a:rPr>
                <a:t>….</a:t>
              </a:r>
              <a:endParaRPr lang="ko-KR" altLang="en-US" sz="1600" b="1" dirty="0">
                <a:solidFill>
                  <a:srgbClr val="0000FF"/>
                </a:solidFill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1470991" y="1918252"/>
              <a:ext cx="844825" cy="1093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977883" y="4604987"/>
              <a:ext cx="13119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>
                  <a:solidFill>
                    <a:srgbClr val="0000FF"/>
                  </a:solidFill>
                  <a:latin typeface="맑은 고딕"/>
                </a:rPr>
                <a:t>⇒ </a:t>
              </a:r>
              <a:r>
                <a:rPr lang="en-US" altLang="ko-KR" b="1" dirty="0">
                  <a:solidFill>
                    <a:srgbClr val="FF0000"/>
                  </a:solidFill>
                  <a:latin typeface="맑은 고딕"/>
                </a:rPr>
                <a:t>‘</a:t>
              </a:r>
              <a:r>
                <a:rPr lang="ko-KR" altLang="en-US" b="1" dirty="0">
                  <a:solidFill>
                    <a:srgbClr val="FF0000"/>
                  </a:solidFill>
                  <a:latin typeface="맑은 고딕"/>
                </a:rPr>
                <a:t>의뢰</a:t>
              </a:r>
              <a:r>
                <a:rPr lang="en-US" altLang="ko-KR" b="1" dirty="0" smtClean="0">
                  <a:solidFill>
                    <a:srgbClr val="FF0000"/>
                  </a:solidFill>
                  <a:latin typeface="맑은 고딕"/>
                </a:rPr>
                <a:t>’</a:t>
              </a:r>
              <a:endParaRPr lang="en-US" altLang="ko-KR" b="1" dirty="0">
                <a:solidFill>
                  <a:srgbClr val="0000FF"/>
                </a:solidFill>
              </a:endParaRPr>
            </a:p>
          </p:txBody>
        </p:sp>
        <p:grpSp>
          <p:nvGrpSpPr>
            <p:cNvPr id="25" name="그룹 24"/>
            <p:cNvGrpSpPr/>
            <p:nvPr/>
          </p:nvGrpSpPr>
          <p:grpSpPr>
            <a:xfrm>
              <a:off x="1724440" y="4251379"/>
              <a:ext cx="318052" cy="1056116"/>
              <a:chOff x="1893403" y="4221562"/>
              <a:chExt cx="318052" cy="495322"/>
            </a:xfrm>
          </p:grpSpPr>
          <p:cxnSp>
            <p:nvCxnSpPr>
              <p:cNvPr id="15" name="직선 연결선 14"/>
              <p:cNvCxnSpPr/>
              <p:nvPr/>
            </p:nvCxnSpPr>
            <p:spPr>
              <a:xfrm flipH="1">
                <a:off x="1893403" y="4709514"/>
                <a:ext cx="31805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직선 연결선 18"/>
              <p:cNvCxnSpPr/>
              <p:nvPr/>
            </p:nvCxnSpPr>
            <p:spPr>
              <a:xfrm>
                <a:off x="1893403" y="4234070"/>
                <a:ext cx="31805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직선 연결선 21"/>
              <p:cNvCxnSpPr/>
              <p:nvPr/>
            </p:nvCxnSpPr>
            <p:spPr>
              <a:xfrm>
                <a:off x="2211455" y="4221562"/>
                <a:ext cx="0" cy="4953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1226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직선 연결선 16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sp>
        <p:nvSpPr>
          <p:cNvPr id="16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협조사항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336291" y="829694"/>
            <a:ext cx="6193718" cy="369332"/>
            <a:chOff x="336291" y="829694"/>
            <a:chExt cx="6193718" cy="369332"/>
          </a:xfrm>
        </p:grpSpPr>
        <p:sp>
          <p:nvSpPr>
            <p:cNvPr id="3" name="모서리가 둥근 직사각형 2"/>
            <p:cNvSpPr/>
            <p:nvPr/>
          </p:nvSpPr>
          <p:spPr>
            <a:xfrm>
              <a:off x="336291" y="925639"/>
              <a:ext cx="216000" cy="216000"/>
            </a:xfrm>
            <a:prstGeom prst="roundRect">
              <a:avLst/>
            </a:prstGeom>
            <a:noFill/>
            <a:ln w="19050">
              <a:solidFill>
                <a:srgbClr val="115B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2290" y="829694"/>
              <a:ext cx="5977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송수신 입력 시 오류 사례 </a:t>
              </a:r>
              <a:r>
                <a:rPr lang="en-US" altLang="ko-KR" dirty="0" smtClean="0">
                  <a:solidFill>
                    <a:srgbClr val="115BA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(2)</a:t>
              </a:r>
              <a:endParaRPr lang="ko-KR" altLang="en-US" dirty="0">
                <a:solidFill>
                  <a:srgbClr val="115BA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29" name="그룹 28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47" name="직사각형 46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8" name="직각 삼각형 47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2" name="그룹 31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45" name="직사각형 44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6" name="직각 삼각형 45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3" name="그룹 32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43" name="직사각형 42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4" name="직각 삼각형 43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4" name="그룹 33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41" name="직사각형 40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2" name="직각 삼각형 41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5" name="그룹 34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39" name="직사각형 38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0" name="직각 삼각형 39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36" name="그룹 35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37" name="직사각형 36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8" name="직각 삼각형 37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30" name="직사각형 29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279295" y="6462150"/>
            <a:ext cx="72182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- 11 -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10948" y="4273823"/>
            <a:ext cx="5764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rgbClr val="0000FF"/>
                </a:solidFill>
              </a:rPr>
              <a:t>의료기관명은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 </a:t>
            </a:r>
            <a:r>
              <a:rPr lang="ko-KR" altLang="en-US" sz="1600" b="1" dirty="0" err="1" smtClean="0">
                <a:solidFill>
                  <a:srgbClr val="0000FF"/>
                </a:solidFill>
              </a:rPr>
              <a:t>풀네임으로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 기록</a:t>
            </a:r>
            <a:endParaRPr lang="en-US" altLang="ko-KR" sz="16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/>
              <a:t>예</a:t>
            </a:r>
            <a:r>
              <a:rPr lang="en-US" altLang="ko-KR" sz="1600" b="1" dirty="0" smtClean="0"/>
              <a:t>)</a:t>
            </a:r>
            <a:r>
              <a:rPr lang="ko-KR" altLang="en-US" sz="1600" b="1" dirty="0" err="1" smtClean="0"/>
              <a:t>전북대병원</a:t>
            </a:r>
            <a:r>
              <a:rPr lang="ko-KR" altLang="en-US" sz="1600" b="1" dirty="0" smtClean="0">
                <a:solidFill>
                  <a:srgbClr val="0000FF"/>
                </a:solidFill>
              </a:rPr>
              <a:t> </a:t>
            </a:r>
            <a:r>
              <a:rPr lang="ko-KR" altLang="en-US" sz="1600" b="1" dirty="0" smtClean="0">
                <a:solidFill>
                  <a:srgbClr val="0000FF"/>
                </a:solidFill>
                <a:latin typeface="맑은 고딕"/>
                <a:ea typeface="맑은 고딕"/>
              </a:rPr>
              <a:t>⇒ </a:t>
            </a:r>
            <a:r>
              <a:rPr lang="ko-KR" altLang="en-US" sz="16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전북대학교병원</a:t>
            </a:r>
            <a:endParaRPr lang="en-US" altLang="ko-KR" sz="1600" b="1" dirty="0" smtClean="0">
              <a:solidFill>
                <a:srgbClr val="FF0000"/>
              </a:solidFill>
              <a:latin typeface="맑은 고딕"/>
              <a:ea typeface="맑은 고딕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   </a:t>
            </a:r>
            <a:r>
              <a:rPr lang="ko-KR" altLang="en-US" sz="1600" b="1" dirty="0" smtClean="0">
                <a:latin typeface="맑은 고딕"/>
                <a:ea typeface="맑은 고딕"/>
              </a:rPr>
              <a:t>고려대부속안산병원</a:t>
            </a:r>
            <a:r>
              <a:rPr lang="ko-KR" altLang="en-US" sz="16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 </a:t>
            </a:r>
            <a:r>
              <a:rPr lang="ko-KR" altLang="en-US" sz="1600" b="1" dirty="0" smtClean="0">
                <a:solidFill>
                  <a:srgbClr val="0000FF"/>
                </a:solidFill>
                <a:latin typeface="맑은 고딕"/>
                <a:ea typeface="맑은 고딕"/>
              </a:rPr>
              <a:t>⇒</a:t>
            </a:r>
            <a:r>
              <a:rPr lang="ko-KR" altLang="en-US" sz="16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 고려대학교의과대학부속안산병원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316412" y="1375034"/>
            <a:ext cx="8559231" cy="2762047"/>
            <a:chOff x="316412" y="1375034"/>
            <a:chExt cx="8559231" cy="2762047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412" y="1375034"/>
              <a:ext cx="8559231" cy="2719887"/>
            </a:xfrm>
            <a:prstGeom prst="rect">
              <a:avLst/>
            </a:prstGeom>
          </p:spPr>
        </p:pic>
        <p:sp>
          <p:nvSpPr>
            <p:cNvPr id="7" name="직사각형 6"/>
            <p:cNvSpPr/>
            <p:nvPr/>
          </p:nvSpPr>
          <p:spPr>
            <a:xfrm>
              <a:off x="4611042" y="2516316"/>
              <a:ext cx="785906" cy="218661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0" name="직선 화살표 연결선 49"/>
            <p:cNvCxnSpPr/>
            <p:nvPr/>
          </p:nvCxnSpPr>
          <p:spPr>
            <a:xfrm>
              <a:off x="5003995" y="2734977"/>
              <a:ext cx="0" cy="1402104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/>
            <p:cNvSpPr/>
            <p:nvPr/>
          </p:nvSpPr>
          <p:spPr>
            <a:xfrm>
              <a:off x="1540566" y="1997764"/>
              <a:ext cx="924336" cy="1093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172818" y="5800275"/>
            <a:ext cx="7225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latin typeface="MD이솝체" panose="02020603020101020101" pitchFamily="18" charset="-127"/>
                <a:ea typeface="MD이솝체" panose="02020603020101020101" pitchFamily="18" charset="-127"/>
              </a:rPr>
              <a:t>[</a:t>
            </a:r>
            <a:r>
              <a:rPr lang="ko-KR" altLang="en-US" b="1" dirty="0" smtClean="0">
                <a:latin typeface="MD이솝체" panose="02020603020101020101" pitchFamily="18" charset="-127"/>
                <a:ea typeface="MD이솝체" panose="02020603020101020101" pitchFamily="18" charset="-127"/>
              </a:rPr>
              <a:t>보건복지부</a:t>
            </a:r>
            <a:r>
              <a:rPr lang="en-US" altLang="ko-KR" b="1" dirty="0" smtClean="0">
                <a:latin typeface="MD이솝체" panose="02020603020101020101" pitchFamily="18" charset="-127"/>
                <a:ea typeface="MD이솝체" panose="02020603020101020101" pitchFamily="18" charset="-127"/>
              </a:rPr>
              <a:t>]</a:t>
            </a:r>
            <a:r>
              <a:rPr lang="ko-KR" altLang="en-US" b="1" dirty="0" smtClean="0">
                <a:latin typeface="MD이솝체" panose="02020603020101020101" pitchFamily="18" charset="-127"/>
                <a:ea typeface="MD이솝체" panose="02020603020101020101" pitchFamily="18" charset="-127"/>
              </a:rPr>
              <a:t>  제</a:t>
            </a:r>
            <a:r>
              <a:rPr lang="en-US" altLang="ko-KR" b="1" dirty="0" smtClean="0">
                <a:latin typeface="MD이솝체" panose="02020603020101020101" pitchFamily="18" charset="-127"/>
                <a:ea typeface="MD이솝체" panose="02020603020101020101" pitchFamily="18" charset="-127"/>
              </a:rPr>
              <a:t>4</a:t>
            </a:r>
            <a:r>
              <a:rPr lang="ko-KR" altLang="en-US" b="1" dirty="0" smtClean="0">
                <a:latin typeface="MD이솝체" panose="02020603020101020101" pitchFamily="18" charset="-127"/>
                <a:ea typeface="MD이솝체" panose="02020603020101020101" pitchFamily="18" charset="-127"/>
              </a:rPr>
              <a:t>기 상급종합병원 지정기관 현황 참고하세요</a:t>
            </a:r>
            <a:r>
              <a:rPr lang="en-US" altLang="ko-KR" b="1" dirty="0" smtClean="0">
                <a:latin typeface="MD이솝체" panose="02020603020101020101" pitchFamily="18" charset="-127"/>
                <a:ea typeface="MD이솝체" panose="02020603020101020101" pitchFamily="18" charset="-127"/>
              </a:rPr>
              <a:t>~^^</a:t>
            </a:r>
            <a:endParaRPr lang="ko-KR" altLang="en-US" b="1" dirty="0">
              <a:latin typeface="MD이솝체" panose="02020603020101020101" pitchFamily="18" charset="-127"/>
              <a:ea typeface="MD이솝체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0640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336134" y="6482028"/>
            <a:ext cx="69837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 smtClean="0">
                <a:latin typeface="+mj-ea"/>
                <a:ea typeface="+mj-ea"/>
              </a:rPr>
              <a:t>- 12 -</a:t>
            </a:r>
            <a:endParaRPr lang="ko-KR" altLang="en-US" sz="1200" b="1" dirty="0">
              <a:latin typeface="+mj-ea"/>
              <a:ea typeface="+mj-ea"/>
            </a:endParaRPr>
          </a:p>
        </p:txBody>
      </p:sp>
      <p:pic>
        <p:nvPicPr>
          <p:cNvPr id="6150" name="Picture 6" descr="C:\Users\Administrator\Desktop\남원의료원 기능보강사업 현황\의료진 숙소 조감도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5" t="2325" r="5667" b="2107"/>
          <a:stretch/>
        </p:blipFill>
        <p:spPr bwMode="auto">
          <a:xfrm>
            <a:off x="5893904" y="4401205"/>
            <a:ext cx="2815089" cy="18685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4" name="직선 연결선 43"/>
          <p:cNvCxnSpPr/>
          <p:nvPr/>
        </p:nvCxnSpPr>
        <p:spPr>
          <a:xfrm>
            <a:off x="0" y="625775"/>
            <a:ext cx="914400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그림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375" y="415517"/>
            <a:ext cx="2700000" cy="201269"/>
          </a:xfrm>
          <a:prstGeom prst="rect">
            <a:avLst/>
          </a:prstGeom>
        </p:spPr>
      </p:pic>
      <p:sp>
        <p:nvSpPr>
          <p:cNvPr id="28" name="TextBox 5"/>
          <p:cNvSpPr txBox="1"/>
          <p:nvPr/>
        </p:nvSpPr>
        <p:spPr>
          <a:xfrm>
            <a:off x="403403" y="230168"/>
            <a:ext cx="4257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맺음말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26358" y="227817"/>
            <a:ext cx="422986" cy="362674"/>
            <a:chOff x="-2625" y="1116000"/>
            <a:chExt cx="2774625" cy="2667042"/>
          </a:xfrm>
        </p:grpSpPr>
        <p:grpSp>
          <p:nvGrpSpPr>
            <p:cNvPr id="40" name="그룹 39"/>
            <p:cNvGrpSpPr/>
            <p:nvPr/>
          </p:nvGrpSpPr>
          <p:grpSpPr>
            <a:xfrm>
              <a:off x="0" y="1116000"/>
              <a:ext cx="2772000" cy="2666473"/>
              <a:chOff x="0" y="1116000"/>
              <a:chExt cx="2772000" cy="2666473"/>
            </a:xfrm>
          </p:grpSpPr>
          <p:grpSp>
            <p:nvGrpSpPr>
              <p:cNvPr id="42" name="그룹 41"/>
              <p:cNvGrpSpPr/>
              <p:nvPr/>
            </p:nvGrpSpPr>
            <p:grpSpPr>
              <a:xfrm>
                <a:off x="0" y="29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76000"/>
                </a:srgbClr>
              </a:solidFill>
            </p:grpSpPr>
            <p:sp>
              <p:nvSpPr>
                <p:cNvPr id="70" name="직사각형 69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71" name="직각 삼각형 70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43" name="그룹 42"/>
              <p:cNvGrpSpPr/>
              <p:nvPr/>
            </p:nvGrpSpPr>
            <p:grpSpPr>
              <a:xfrm>
                <a:off x="936000" y="11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68" name="직사각형 67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9" name="직각 삼각형 68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47" name="그룹 46"/>
              <p:cNvGrpSpPr/>
              <p:nvPr/>
            </p:nvGrpSpPr>
            <p:grpSpPr>
              <a:xfrm>
                <a:off x="0" y="1116000"/>
                <a:ext cx="900000" cy="867122"/>
                <a:chOff x="7495309" y="944219"/>
                <a:chExt cx="900000" cy="867122"/>
              </a:xfrm>
            </p:grpSpPr>
            <p:sp>
              <p:nvSpPr>
                <p:cNvPr id="66" name="직사각형 65"/>
                <p:cNvSpPr/>
                <p:nvPr/>
              </p:nvSpPr>
              <p:spPr>
                <a:xfrm>
                  <a:off x="7495310" y="944219"/>
                  <a:ext cx="899999" cy="864781"/>
                </a:xfrm>
                <a:prstGeom prst="rect">
                  <a:avLst/>
                </a:prstGeom>
                <a:solidFill>
                  <a:srgbClr val="115BA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7" name="직각 삼각형 66"/>
                <p:cNvSpPr/>
                <p:nvPr/>
              </p:nvSpPr>
              <p:spPr>
                <a:xfrm flipH="1">
                  <a:off x="7495309" y="946561"/>
                  <a:ext cx="899999" cy="864780"/>
                </a:xfrm>
                <a:prstGeom prst="rtTriangle">
                  <a:avLst/>
                </a:prstGeom>
                <a:solidFill>
                  <a:srgbClr val="0F529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48" name="그룹 47"/>
              <p:cNvGrpSpPr/>
              <p:nvPr/>
            </p:nvGrpSpPr>
            <p:grpSpPr>
              <a:xfrm>
                <a:off x="1872000" y="1116000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64" name="직사각형 63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5" name="직각 삼각형 64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58" name="그룹 57"/>
              <p:cNvGrpSpPr/>
              <p:nvPr/>
            </p:nvGrpSpPr>
            <p:grpSpPr>
              <a:xfrm>
                <a:off x="936000" y="2016114"/>
                <a:ext cx="900000" cy="866473"/>
                <a:chOff x="4879570" y="784226"/>
                <a:chExt cx="900000" cy="866473"/>
              </a:xfrm>
              <a:solidFill>
                <a:srgbClr val="92D050">
                  <a:alpha val="62000"/>
                </a:srgbClr>
              </a:solidFill>
            </p:grpSpPr>
            <p:sp>
              <p:nvSpPr>
                <p:cNvPr id="62" name="직사각형 61"/>
                <p:cNvSpPr/>
                <p:nvPr/>
              </p:nvSpPr>
              <p:spPr>
                <a:xfrm>
                  <a:off x="4879571" y="784226"/>
                  <a:ext cx="899999" cy="86478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3" name="직각 삼각형 62"/>
                <p:cNvSpPr/>
                <p:nvPr/>
              </p:nvSpPr>
              <p:spPr>
                <a:xfrm flipH="1">
                  <a:off x="4879570" y="785919"/>
                  <a:ext cx="899999" cy="864780"/>
                </a:xfrm>
                <a:prstGeom prst="rt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grpSp>
            <p:nvGrpSpPr>
              <p:cNvPr id="59" name="그룹 58"/>
              <p:cNvGrpSpPr/>
              <p:nvPr/>
            </p:nvGrpSpPr>
            <p:grpSpPr>
              <a:xfrm>
                <a:off x="0" y="2016000"/>
                <a:ext cx="900000" cy="864781"/>
                <a:chOff x="5938058" y="784226"/>
                <a:chExt cx="900000" cy="864781"/>
              </a:xfrm>
            </p:grpSpPr>
            <p:sp>
              <p:nvSpPr>
                <p:cNvPr id="60" name="직사각형 59"/>
                <p:cNvSpPr/>
                <p:nvPr/>
              </p:nvSpPr>
              <p:spPr>
                <a:xfrm>
                  <a:off x="5938059" y="784226"/>
                  <a:ext cx="899999" cy="864781"/>
                </a:xfrm>
                <a:prstGeom prst="rect">
                  <a:avLst/>
                </a:prstGeom>
                <a:solidFill>
                  <a:srgbClr val="409DE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61" name="직각 삼각형 60"/>
                <p:cNvSpPr/>
                <p:nvPr/>
              </p:nvSpPr>
              <p:spPr>
                <a:xfrm flipH="1">
                  <a:off x="5938058" y="784227"/>
                  <a:ext cx="899999" cy="864780"/>
                </a:xfrm>
                <a:prstGeom prst="rtTriangle">
                  <a:avLst/>
                </a:prstGeom>
                <a:solidFill>
                  <a:srgbClr val="3A8E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sp>
          <p:nvSpPr>
            <p:cNvPr id="41" name="직사각형 40"/>
            <p:cNvSpPr/>
            <p:nvPr/>
          </p:nvSpPr>
          <p:spPr>
            <a:xfrm>
              <a:off x="-2625" y="1118261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85800" y="1172817"/>
            <a:ext cx="790160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양재백두체B" panose="02020603020101020101" pitchFamily="18" charset="-127"/>
                <a:ea typeface="양재백두체B" panose="02020603020101020101" pitchFamily="18" charset="-127"/>
              </a:rPr>
              <a:t>환자와 병원을 이어주는 연결고리 </a:t>
            </a:r>
            <a:r>
              <a:rPr lang="ko-KR" altLang="en-US" sz="2400" dirty="0" err="1" smtClean="0">
                <a:latin typeface="양재백두체B" panose="02020603020101020101" pitchFamily="18" charset="-127"/>
                <a:ea typeface="양재백두체B" panose="02020603020101020101" pitchFamily="18" charset="-127"/>
              </a:rPr>
              <a:t>진료협력계</a:t>
            </a:r>
            <a:r>
              <a:rPr lang="en-US" altLang="ko-KR" sz="2400" dirty="0" smtClean="0">
                <a:latin typeface="양재백두체B" panose="02020603020101020101" pitchFamily="18" charset="-127"/>
                <a:ea typeface="양재백두체B" panose="02020603020101020101" pitchFamily="18" charset="-127"/>
              </a:rPr>
              <a:t>~!!!</a:t>
            </a:r>
          </a:p>
          <a:p>
            <a:endParaRPr lang="en-US" altLang="ko-KR" dirty="0" smtClean="0"/>
          </a:p>
          <a:p>
            <a:pPr algn="ctr"/>
            <a:r>
              <a:rPr lang="ko-KR" altLang="en-US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지역사회 병∙의원과 협력을 하며 환자진료의뢰</a:t>
            </a:r>
            <a:r>
              <a:rPr lang="en-US" altLang="ko-KR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, </a:t>
            </a:r>
            <a:r>
              <a:rPr lang="ko-KR" altLang="en-US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회신</a:t>
            </a:r>
            <a:r>
              <a:rPr lang="en-US" altLang="ko-KR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, </a:t>
            </a:r>
            <a:r>
              <a:rPr lang="ko-KR" altLang="en-US" dirty="0" smtClean="0">
                <a:latin typeface="HY궁서B" panose="02030600000101010101" pitchFamily="18" charset="-127"/>
                <a:ea typeface="HY궁서B" panose="02030600000101010101" pitchFamily="18" charset="-127"/>
              </a:rPr>
              <a:t>전원이 원활하게 이루어지도록 네트워크 관리를 통해 환자분께 도움을 주며 의료자원의 적절한 활용과 진료의 연속성 및 경영의 효율성을 높이기 위한 전문부서</a:t>
            </a:r>
            <a:endParaRPr lang="en-US" altLang="ko-KR" dirty="0" smtClean="0">
              <a:latin typeface="HY궁서B" panose="02030600000101010101" pitchFamily="18" charset="-127"/>
              <a:ea typeface="HY궁서B" panose="02030600000101010101" pitchFamily="18" charset="-127"/>
            </a:endParaRPr>
          </a:p>
          <a:p>
            <a:endParaRPr lang="en-US" altLang="ko-KR" dirty="0" smtClean="0"/>
          </a:p>
          <a:p>
            <a:pPr>
              <a:lnSpc>
                <a:spcPts val="2500"/>
              </a:lnSpc>
            </a:pPr>
            <a:r>
              <a:rPr lang="en-US" altLang="ko-KR" dirty="0" smtClean="0">
                <a:latin typeface="+mn-ea"/>
              </a:rPr>
              <a:t>     = </a:t>
            </a:r>
            <a:r>
              <a:rPr lang="ko-KR" altLang="en-US" dirty="0" smtClean="0">
                <a:latin typeface="+mn-ea"/>
              </a:rPr>
              <a:t>중증의 치료는 상급종합병원으로 진료를 의뢰하고</a:t>
            </a:r>
            <a:endParaRPr lang="en-US" altLang="ko-KR" dirty="0" smtClean="0">
              <a:latin typeface="+mn-ea"/>
            </a:endParaRPr>
          </a:p>
          <a:p>
            <a:pPr>
              <a:lnSpc>
                <a:spcPts val="2500"/>
              </a:lnSpc>
            </a:pPr>
            <a:r>
              <a:rPr lang="en-US" altLang="ko-KR" dirty="0" smtClean="0">
                <a:latin typeface="+mn-ea"/>
              </a:rPr>
              <a:t>     = </a:t>
            </a:r>
            <a:r>
              <a:rPr lang="ko-KR" altLang="en-US" dirty="0" smtClean="0">
                <a:latin typeface="+mn-ea"/>
              </a:rPr>
              <a:t>경증질환은 지역사회 병∙의원 동네 주치의에게 회송하여</a:t>
            </a:r>
            <a:endParaRPr lang="en-US" altLang="ko-KR" dirty="0" smtClean="0">
              <a:latin typeface="+mn-ea"/>
            </a:endParaRPr>
          </a:p>
          <a:p>
            <a:pPr>
              <a:lnSpc>
                <a:spcPts val="2500"/>
              </a:lnSpc>
            </a:pPr>
            <a:r>
              <a:rPr lang="en-US" altLang="ko-KR" dirty="0" smtClean="0">
                <a:latin typeface="+mn-ea"/>
              </a:rPr>
              <a:t>     = </a:t>
            </a:r>
            <a:r>
              <a:rPr lang="ko-KR" altLang="en-US" dirty="0" smtClean="0">
                <a:latin typeface="+mn-ea"/>
              </a:rPr>
              <a:t>대형병원으로의 환자 쏠림 현상을 막고</a:t>
            </a:r>
            <a:endParaRPr lang="en-US" altLang="ko-KR" dirty="0" smtClean="0">
              <a:latin typeface="+mn-ea"/>
            </a:endParaRPr>
          </a:p>
          <a:p>
            <a:pPr>
              <a:lnSpc>
                <a:spcPts val="2500"/>
              </a:lnSpc>
            </a:pPr>
            <a:r>
              <a:rPr lang="en-US" altLang="ko-KR" dirty="0" smtClean="0">
                <a:latin typeface="+mn-ea"/>
              </a:rPr>
              <a:t>     = </a:t>
            </a:r>
            <a:r>
              <a:rPr lang="ko-KR" altLang="en-US" dirty="0" smtClean="0">
                <a:latin typeface="+mn-ea"/>
              </a:rPr>
              <a:t>환자들이 적절한 의료기관에서 적정 진료가 이루어지도록</a:t>
            </a:r>
            <a:endParaRPr lang="en-US" altLang="ko-KR" dirty="0" smtClean="0">
              <a:latin typeface="+mn-ea"/>
            </a:endParaRPr>
          </a:p>
          <a:p>
            <a:pPr>
              <a:lnSpc>
                <a:spcPts val="2500"/>
              </a:lnSpc>
            </a:pPr>
            <a:r>
              <a:rPr lang="en-US" altLang="ko-KR" dirty="0" smtClean="0">
                <a:latin typeface="+mn-ea"/>
              </a:rPr>
              <a:t>     = (</a:t>
            </a:r>
            <a:r>
              <a:rPr lang="ko-KR" altLang="en-US" dirty="0" smtClean="0">
                <a:latin typeface="+mn-ea"/>
              </a:rPr>
              <a:t>환자</a:t>
            </a:r>
            <a:r>
              <a:rPr lang="en-US" altLang="ko-KR" dirty="0" smtClean="0">
                <a:latin typeface="+mn-ea"/>
              </a:rPr>
              <a:t>-</a:t>
            </a:r>
            <a:r>
              <a:rPr lang="ko-KR" altLang="en-US" dirty="0" smtClean="0">
                <a:latin typeface="+mn-ea"/>
              </a:rPr>
              <a:t>지역사회 병∙의원</a:t>
            </a:r>
            <a:r>
              <a:rPr lang="en-US" altLang="ko-KR" dirty="0" smtClean="0">
                <a:latin typeface="+mn-ea"/>
              </a:rPr>
              <a:t>-</a:t>
            </a:r>
            <a:r>
              <a:rPr lang="ko-KR" altLang="en-US" dirty="0" smtClean="0">
                <a:latin typeface="+mn-ea"/>
              </a:rPr>
              <a:t>종합병원</a:t>
            </a:r>
            <a:r>
              <a:rPr lang="en-US" altLang="ko-KR" dirty="0" smtClean="0">
                <a:latin typeface="+mn-ea"/>
              </a:rPr>
              <a:t>) </a:t>
            </a:r>
            <a:r>
              <a:rPr lang="ko-KR" altLang="en-US" dirty="0" smtClean="0">
                <a:latin typeface="+mn-ea"/>
              </a:rPr>
              <a:t>사이에서 소통이 원활하게 </a:t>
            </a:r>
            <a:endParaRPr lang="en-US" altLang="ko-KR" dirty="0" smtClean="0">
              <a:latin typeface="+mn-ea"/>
            </a:endParaRPr>
          </a:p>
          <a:p>
            <a:pPr>
              <a:lnSpc>
                <a:spcPts val="2500"/>
              </a:lnSpc>
            </a:pPr>
            <a:r>
              <a:rPr lang="en-US" altLang="ko-KR" dirty="0">
                <a:latin typeface="+mn-ea"/>
              </a:rPr>
              <a:t> </a:t>
            </a:r>
            <a:r>
              <a:rPr lang="en-US" altLang="ko-KR" dirty="0" smtClean="0">
                <a:latin typeface="+mn-ea"/>
              </a:rPr>
              <a:t>       </a:t>
            </a:r>
            <a:r>
              <a:rPr lang="ko-KR" altLang="en-US" dirty="0" smtClean="0">
                <a:latin typeface="+mn-ea"/>
              </a:rPr>
              <a:t>이루어지도록</a:t>
            </a:r>
            <a:r>
              <a:rPr lang="en-US" altLang="ko-KR" dirty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접점역할을 하고 있는 곳</a:t>
            </a:r>
            <a:endParaRPr lang="en-US" altLang="ko-KR" dirty="0" smtClean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527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-4649" y="1116000"/>
            <a:ext cx="2776649" cy="2674793"/>
            <a:chOff x="-4649" y="1116000"/>
            <a:chExt cx="2776649" cy="2674793"/>
          </a:xfrm>
        </p:grpSpPr>
        <p:grpSp>
          <p:nvGrpSpPr>
            <p:cNvPr id="47" name="그룹 46"/>
            <p:cNvGrpSpPr/>
            <p:nvPr/>
          </p:nvGrpSpPr>
          <p:grpSpPr>
            <a:xfrm>
              <a:off x="0" y="2916000"/>
              <a:ext cx="900000" cy="866473"/>
              <a:chOff x="4879570" y="784226"/>
              <a:chExt cx="900000" cy="866473"/>
            </a:xfrm>
            <a:solidFill>
              <a:srgbClr val="92D050"/>
            </a:solidFill>
          </p:grpSpPr>
          <p:sp>
            <p:nvSpPr>
              <p:cNvPr id="63" name="직사각형 62"/>
              <p:cNvSpPr/>
              <p:nvPr/>
            </p:nvSpPr>
            <p:spPr>
              <a:xfrm>
                <a:off x="4879571" y="784226"/>
                <a:ext cx="899999" cy="86478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4" name="직각 삼각형 63"/>
              <p:cNvSpPr/>
              <p:nvPr/>
            </p:nvSpPr>
            <p:spPr>
              <a:xfrm flipH="1">
                <a:off x="4879570" y="785919"/>
                <a:ext cx="899999" cy="86478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8" name="그룹 47"/>
            <p:cNvGrpSpPr/>
            <p:nvPr/>
          </p:nvGrpSpPr>
          <p:grpSpPr>
            <a:xfrm>
              <a:off x="936000" y="1116000"/>
              <a:ext cx="900000" cy="864781"/>
              <a:chOff x="5938058" y="784226"/>
              <a:chExt cx="900000" cy="864781"/>
            </a:xfrm>
            <a:solidFill>
              <a:srgbClr val="7030A0"/>
            </a:solidFill>
          </p:grpSpPr>
          <p:sp>
            <p:nvSpPr>
              <p:cNvPr id="61" name="직사각형 60"/>
              <p:cNvSpPr/>
              <p:nvPr/>
            </p:nvSpPr>
            <p:spPr>
              <a:xfrm>
                <a:off x="5938059" y="784226"/>
                <a:ext cx="899999" cy="86478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2" name="직각 삼각형 61"/>
              <p:cNvSpPr/>
              <p:nvPr/>
            </p:nvSpPr>
            <p:spPr>
              <a:xfrm flipH="1">
                <a:off x="5938058" y="784227"/>
                <a:ext cx="899999" cy="86478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9" name="그룹 48"/>
            <p:cNvGrpSpPr/>
            <p:nvPr/>
          </p:nvGrpSpPr>
          <p:grpSpPr>
            <a:xfrm>
              <a:off x="0" y="1116000"/>
              <a:ext cx="900000" cy="867122"/>
              <a:chOff x="7495309" y="944219"/>
              <a:chExt cx="900000" cy="867122"/>
            </a:xfrm>
            <a:solidFill>
              <a:srgbClr val="E8D9F3"/>
            </a:solidFill>
          </p:grpSpPr>
          <p:sp>
            <p:nvSpPr>
              <p:cNvPr id="59" name="직사각형 58"/>
              <p:cNvSpPr/>
              <p:nvPr/>
            </p:nvSpPr>
            <p:spPr>
              <a:xfrm>
                <a:off x="7495310" y="944219"/>
                <a:ext cx="899999" cy="86478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0" name="직각 삼각형 59"/>
              <p:cNvSpPr/>
              <p:nvPr/>
            </p:nvSpPr>
            <p:spPr>
              <a:xfrm flipH="1">
                <a:off x="7495309" y="946561"/>
                <a:ext cx="899999" cy="86478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50" name="그룹 49"/>
            <p:cNvGrpSpPr/>
            <p:nvPr/>
          </p:nvGrpSpPr>
          <p:grpSpPr>
            <a:xfrm>
              <a:off x="1872000" y="1116000"/>
              <a:ext cx="900000" cy="866473"/>
              <a:chOff x="4879570" y="784226"/>
              <a:chExt cx="900000" cy="866473"/>
            </a:xfrm>
            <a:solidFill>
              <a:srgbClr val="92D050"/>
            </a:solidFill>
          </p:grpSpPr>
          <p:sp>
            <p:nvSpPr>
              <p:cNvPr id="57" name="직사각형 56"/>
              <p:cNvSpPr/>
              <p:nvPr/>
            </p:nvSpPr>
            <p:spPr>
              <a:xfrm>
                <a:off x="4879571" y="784226"/>
                <a:ext cx="899999" cy="86478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8" name="직각 삼각형 57"/>
              <p:cNvSpPr/>
              <p:nvPr/>
            </p:nvSpPr>
            <p:spPr>
              <a:xfrm flipH="1">
                <a:off x="4879570" y="785919"/>
                <a:ext cx="899999" cy="86478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51" name="그룹 50"/>
            <p:cNvGrpSpPr/>
            <p:nvPr/>
          </p:nvGrpSpPr>
          <p:grpSpPr>
            <a:xfrm>
              <a:off x="936000" y="2016114"/>
              <a:ext cx="900000" cy="866473"/>
              <a:chOff x="4879570" y="784226"/>
              <a:chExt cx="900000" cy="866473"/>
            </a:xfrm>
            <a:solidFill>
              <a:srgbClr val="92D050"/>
            </a:solidFill>
          </p:grpSpPr>
          <p:sp>
            <p:nvSpPr>
              <p:cNvPr id="55" name="직사각형 54"/>
              <p:cNvSpPr/>
              <p:nvPr/>
            </p:nvSpPr>
            <p:spPr>
              <a:xfrm>
                <a:off x="4879571" y="784226"/>
                <a:ext cx="899999" cy="86478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6" name="직각 삼각형 55"/>
              <p:cNvSpPr/>
              <p:nvPr/>
            </p:nvSpPr>
            <p:spPr>
              <a:xfrm flipH="1">
                <a:off x="4879570" y="785919"/>
                <a:ext cx="899999" cy="86478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52" name="그룹 51"/>
            <p:cNvGrpSpPr/>
            <p:nvPr/>
          </p:nvGrpSpPr>
          <p:grpSpPr>
            <a:xfrm>
              <a:off x="0" y="2016000"/>
              <a:ext cx="900000" cy="864781"/>
              <a:chOff x="5938058" y="784226"/>
              <a:chExt cx="900000" cy="864781"/>
            </a:xfrm>
            <a:solidFill>
              <a:srgbClr val="7030A0"/>
            </a:solidFill>
          </p:grpSpPr>
          <p:sp>
            <p:nvSpPr>
              <p:cNvPr id="53" name="직사각형 52"/>
              <p:cNvSpPr/>
              <p:nvPr/>
            </p:nvSpPr>
            <p:spPr>
              <a:xfrm>
                <a:off x="5938059" y="784226"/>
                <a:ext cx="899999" cy="86478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직각 삼각형 53"/>
              <p:cNvSpPr/>
              <p:nvPr/>
            </p:nvSpPr>
            <p:spPr>
              <a:xfrm flipH="1">
                <a:off x="5938058" y="784227"/>
                <a:ext cx="899999" cy="864780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6" name="직사각형 45"/>
            <p:cNvSpPr/>
            <p:nvPr/>
          </p:nvSpPr>
          <p:spPr>
            <a:xfrm>
              <a:off x="-4649" y="1126012"/>
              <a:ext cx="2771999" cy="2664781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0" y="2753918"/>
            <a:ext cx="9144000" cy="3497795"/>
            <a:chOff x="0" y="2753918"/>
            <a:chExt cx="9144000" cy="3497795"/>
          </a:xfrm>
        </p:grpSpPr>
        <p:sp>
          <p:nvSpPr>
            <p:cNvPr id="7" name="TextBox 6"/>
            <p:cNvSpPr txBox="1"/>
            <p:nvPr/>
          </p:nvSpPr>
          <p:spPr>
            <a:xfrm>
              <a:off x="2694697" y="3902281"/>
              <a:ext cx="3570694" cy="9787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전라북도 남원시 충정로 </a:t>
              </a: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365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☎ 063-620-1114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ko-K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www.namwonmed.or.kr</a:t>
              </a:r>
              <a:endPara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cxnSp>
          <p:nvCxnSpPr>
            <p:cNvPr id="4" name="직선 연결선 3"/>
            <p:cNvCxnSpPr/>
            <p:nvPr/>
          </p:nvCxnSpPr>
          <p:spPr>
            <a:xfrm flipV="1">
              <a:off x="0" y="3786562"/>
              <a:ext cx="9144000" cy="0"/>
            </a:xfrm>
            <a:prstGeom prst="line">
              <a:avLst/>
            </a:prstGeom>
            <a:ln w="28575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6265" y="5886450"/>
              <a:ext cx="1870662" cy="36526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600017" y="2753918"/>
              <a:ext cx="396044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Thank You</a:t>
              </a:r>
              <a:endParaRPr lang="ko-KR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944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1856</TotalTime>
  <Words>1737</Words>
  <Application>Microsoft Office PowerPoint</Application>
  <PresentationFormat>화면 슬라이드 쇼(4:3)</PresentationFormat>
  <Paragraphs>352</Paragraphs>
  <Slides>25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omseback@hanmail.net</dc:creator>
  <cp:lastModifiedBy>NWMC</cp:lastModifiedBy>
  <cp:revision>201</cp:revision>
  <cp:lastPrinted>2022-03-21T04:33:23Z</cp:lastPrinted>
  <dcterms:created xsi:type="dcterms:W3CDTF">2022-02-19T00:55:34Z</dcterms:created>
  <dcterms:modified xsi:type="dcterms:W3CDTF">2022-09-06T00:03:16Z</dcterms:modified>
</cp:coreProperties>
</file>