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42"/>
  </p:notesMasterIdLst>
  <p:sldIdLst>
    <p:sldId id="256" r:id="rId2"/>
    <p:sldId id="257" r:id="rId3"/>
    <p:sldId id="258" r:id="rId4"/>
    <p:sldId id="260" r:id="rId5"/>
    <p:sldId id="261" r:id="rId6"/>
    <p:sldId id="264" r:id="rId7"/>
    <p:sldId id="270" r:id="rId8"/>
    <p:sldId id="271" r:id="rId9"/>
    <p:sldId id="272" r:id="rId10"/>
    <p:sldId id="281" r:id="rId11"/>
    <p:sldId id="273" r:id="rId12"/>
    <p:sldId id="289" r:id="rId13"/>
    <p:sldId id="265" r:id="rId14"/>
    <p:sldId id="268" r:id="rId15"/>
    <p:sldId id="306" r:id="rId16"/>
    <p:sldId id="311" r:id="rId17"/>
    <p:sldId id="302" r:id="rId18"/>
    <p:sldId id="300" r:id="rId19"/>
    <p:sldId id="305" r:id="rId20"/>
    <p:sldId id="309" r:id="rId21"/>
    <p:sldId id="310" r:id="rId22"/>
    <p:sldId id="308" r:id="rId23"/>
    <p:sldId id="312" r:id="rId24"/>
    <p:sldId id="274" r:id="rId25"/>
    <p:sldId id="297" r:id="rId26"/>
    <p:sldId id="298" r:id="rId27"/>
    <p:sldId id="280" r:id="rId28"/>
    <p:sldId id="299" r:id="rId29"/>
    <p:sldId id="267" r:id="rId30"/>
    <p:sldId id="283" r:id="rId31"/>
    <p:sldId id="284" r:id="rId32"/>
    <p:sldId id="290" r:id="rId33"/>
    <p:sldId id="277" r:id="rId34"/>
    <p:sldId id="278" r:id="rId35"/>
    <p:sldId id="279" r:id="rId36"/>
    <p:sldId id="296" r:id="rId37"/>
    <p:sldId id="286" r:id="rId38"/>
    <p:sldId id="287" r:id="rId39"/>
    <p:sldId id="291" r:id="rId40"/>
    <p:sldId id="295" r:id="rId41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4499" autoAdjust="0"/>
    <p:restoredTop sz="94700" autoAdjust="0"/>
  </p:normalViewPr>
  <p:slideViewPr>
    <p:cSldViewPr>
      <p:cViewPr>
        <p:scale>
          <a:sx n="100" d="100"/>
          <a:sy n="100" d="100"/>
        </p:scale>
        <p:origin x="-1944" y="-3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-3870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C5CCAD-2330-4183-A873-34491A41C1D6}" type="datetimeFigureOut">
              <a:rPr lang="ko-KR" altLang="en-US" smtClean="0"/>
              <a:pPr/>
              <a:t>2022-06-17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7A633D-6970-41F6-81C9-7FF4FD09053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817853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7A633D-6970-41F6-81C9-7FF4FD090537}" type="slidenum">
              <a:rPr lang="ko-KR" altLang="en-US" smtClean="0"/>
              <a:pPr/>
              <a:t>38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직사각형 22"/>
          <p:cNvSpPr/>
          <p:nvPr/>
        </p:nvSpPr>
        <p:spPr>
          <a:xfrm flipV="1">
            <a:off x="5410183" y="3810001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직사각형 23"/>
          <p:cNvSpPr/>
          <p:nvPr/>
        </p:nvSpPr>
        <p:spPr>
          <a:xfrm flipV="1">
            <a:off x="5410201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직사각형 24"/>
          <p:cNvSpPr/>
          <p:nvPr/>
        </p:nvSpPr>
        <p:spPr>
          <a:xfrm flipV="1">
            <a:off x="5410201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직사각형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직사각형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모서리가 둥근 직사각형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모서리가 둥근 직사각형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직사각형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직사각형 9"/>
          <p:cNvSpPr/>
          <p:nvPr/>
        </p:nvSpPr>
        <p:spPr>
          <a:xfrm>
            <a:off x="1" y="3675528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직사각형 10"/>
          <p:cNvSpPr/>
          <p:nvPr/>
        </p:nvSpPr>
        <p:spPr>
          <a:xfrm flipV="1">
            <a:off x="6414051" y="3643090"/>
            <a:ext cx="2729951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직사각형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제목 7"/>
          <p:cNvSpPr>
            <a:spLocks noGrp="1"/>
          </p:cNvSpPr>
          <p:nvPr>
            <p:ph type="ctrTitle"/>
          </p:nvPr>
        </p:nvSpPr>
        <p:spPr>
          <a:xfrm>
            <a:off x="457200" y="2401888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9" name="부제목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ko-KR" altLang="en-US" smtClean="0"/>
              <a:t>마스터 부제목 스타일 편집</a:t>
            </a:r>
            <a:endParaRPr kumimoji="0" lang="en-US"/>
          </a:p>
        </p:txBody>
      </p:sp>
      <p:sp>
        <p:nvSpPr>
          <p:cNvPr id="28" name="날짜 개체 틀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EAA34E68-656D-4824-9F3C-82625047EEDC}" type="datetimeFigureOut">
              <a:rPr lang="ko-KR" altLang="en-US" smtClean="0"/>
              <a:pPr/>
              <a:t>2022-06-17</a:t>
            </a:fld>
            <a:endParaRPr lang="ko-KR" altLang="en-US"/>
          </a:p>
        </p:txBody>
      </p:sp>
      <p:sp>
        <p:nvSpPr>
          <p:cNvPr id="17" name="바닥글 개체 틀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29" name="슬라이드 번호 개체 틀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D762385D-5919-4832-A0D9-774DC04B4D1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34E68-656D-4824-9F3C-82625047EEDC}" type="datetimeFigureOut">
              <a:rPr lang="ko-KR" altLang="en-US" smtClean="0"/>
              <a:pPr/>
              <a:t>2022-06-17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2385D-5919-4832-A0D9-774DC04B4D1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1981201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34E68-656D-4824-9F3C-82625047EEDC}" type="datetimeFigureOut">
              <a:rPr lang="ko-KR" altLang="en-US" smtClean="0"/>
              <a:pPr/>
              <a:t>2022-06-17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2385D-5919-4832-A0D9-774DC04B4D1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2249425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2249425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34E68-656D-4824-9F3C-82625047EEDC}" type="datetimeFigureOut">
              <a:rPr lang="ko-KR" altLang="en-US" smtClean="0"/>
              <a:pPr/>
              <a:t>2022-06-17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2385D-5919-4832-A0D9-774DC04B4D1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3"/>
          </p:nvPr>
        </p:nvSpPr>
        <p:spPr>
          <a:xfrm>
            <a:off x="4721226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5" name="내용 개체 틀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718306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26" name="날짜 개체 틀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AA34E68-656D-4824-9F3C-82625047EEDC}" type="datetimeFigureOut">
              <a:rPr lang="ko-KR" altLang="en-US" smtClean="0"/>
              <a:pPr/>
              <a:t>2022-06-17</a:t>
            </a:fld>
            <a:endParaRPr lang="ko-KR" altLang="en-US"/>
          </a:p>
        </p:txBody>
      </p:sp>
      <p:sp>
        <p:nvSpPr>
          <p:cNvPr id="27" name="슬라이드 번호 개체 틀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D762385D-5919-4832-A0D9-774DC04B4D1F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28" name="바닥글 개체 틀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EAA34E68-656D-4824-9F3C-82625047EEDC}" type="datetimeFigureOut">
              <a:rPr lang="ko-KR" altLang="en-US" smtClean="0"/>
              <a:pPr/>
              <a:t>2022-06-17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D762385D-5919-4832-A0D9-774DC04B4D1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34E68-656D-4824-9F3C-82625047EEDC}" type="datetimeFigureOut">
              <a:rPr lang="ko-KR" altLang="en-US" smtClean="0"/>
              <a:pPr/>
              <a:t>2022-06-17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2385D-5919-4832-A0D9-774DC04B4D1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34E68-656D-4824-9F3C-82625047EEDC}" type="datetimeFigureOut">
              <a:rPr lang="ko-KR" altLang="en-US" smtClean="0"/>
              <a:pPr/>
              <a:t>2022-06-17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2385D-5919-4832-A0D9-774DC04B4D1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40435" y="1109161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ko-KR" altLang="en-US" smtClean="0"/>
              <a:t>그림을 추가하려면 아이콘을 클릭하십시오</a:t>
            </a:r>
            <a:endParaRPr kumimoji="0" 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88443" y="3274309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34E68-656D-4824-9F3C-82625047EEDC}" type="datetimeFigureOut">
              <a:rPr lang="ko-KR" altLang="en-US" smtClean="0"/>
              <a:pPr/>
              <a:t>2022-06-17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2385D-5919-4832-A0D9-774DC04B4D1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34E68-656D-4824-9F3C-82625047EEDC}" type="datetimeFigureOut">
              <a:rPr lang="ko-KR" altLang="en-US" smtClean="0"/>
              <a:pPr/>
              <a:t>2022-06-17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2385D-5919-4832-A0D9-774DC04B4D1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34E68-656D-4824-9F3C-82625047EEDC}" type="datetimeFigureOut">
              <a:rPr lang="ko-KR" altLang="en-US" smtClean="0"/>
              <a:pPr/>
              <a:t>2022-06-17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2385D-5919-4832-A0D9-774DC04B4D1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/>
          <p:cNvSpPr/>
          <p:nvPr/>
        </p:nvSpPr>
        <p:spPr>
          <a:xfrm>
            <a:off x="1" y="366819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직사각형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직사각형 29"/>
          <p:cNvSpPr/>
          <p:nvPr/>
        </p:nvSpPr>
        <p:spPr>
          <a:xfrm>
            <a:off x="1" y="308277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직사각형 30"/>
          <p:cNvSpPr/>
          <p:nvPr/>
        </p:nvSpPr>
        <p:spPr>
          <a:xfrm flipV="1">
            <a:off x="5410183" y="360247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직사각형 31"/>
          <p:cNvSpPr/>
          <p:nvPr/>
        </p:nvSpPr>
        <p:spPr>
          <a:xfrm flipV="1">
            <a:off x="5410201" y="440113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모서리가 둥근 직사각형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모서리가 둥근 직사각형 33"/>
          <p:cNvSpPr/>
          <p:nvPr/>
        </p:nvSpPr>
        <p:spPr bwMode="white">
          <a:xfrm>
            <a:off x="7373647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직사각형 34"/>
          <p:cNvSpPr/>
          <p:nvPr/>
        </p:nvSpPr>
        <p:spPr bwMode="invGray">
          <a:xfrm>
            <a:off x="9084965" y="-2001"/>
            <a:ext cx="57627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직사각형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직사각형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직사각형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직사각형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직사각형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제목 개체 틀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13" name="텍스트 개체 틀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 smtClean="0"/>
              <a:t>둘째 수준</a:t>
            </a:r>
          </a:p>
          <a:p>
            <a:pPr lvl="2" eaLnBrk="1" latinLnBrk="0" hangingPunct="1"/>
            <a:r>
              <a:rPr kumimoji="0" lang="ko-KR" altLang="en-US" smtClean="0"/>
              <a:t>셋째 수준</a:t>
            </a:r>
          </a:p>
          <a:p>
            <a:pPr lvl="3" eaLnBrk="1" latinLnBrk="0" hangingPunct="1"/>
            <a:r>
              <a:rPr kumimoji="0" lang="ko-KR" altLang="en-US" smtClean="0"/>
              <a:t>넷째 수준</a:t>
            </a:r>
          </a:p>
          <a:p>
            <a:pPr lvl="4" eaLnBrk="1" latinLnBrk="0" hangingPunct="1"/>
            <a:r>
              <a:rPr kumimoji="0" lang="ko-KR" altLang="en-US" smtClean="0"/>
              <a:t>다섯째 수준</a:t>
            </a:r>
            <a:endParaRPr kumimoji="0" lang="en-US"/>
          </a:p>
        </p:txBody>
      </p:sp>
      <p:sp>
        <p:nvSpPr>
          <p:cNvPr id="14" name="날짜 개체 틀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EAA34E68-656D-4824-9F3C-82625047EEDC}" type="datetimeFigureOut">
              <a:rPr lang="ko-KR" altLang="en-US" smtClean="0"/>
              <a:pPr/>
              <a:t>2022-06-17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23" name="슬라이드 번호 개체 틀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D762385D-5919-4832-A0D9-774DC04B4D1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1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1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1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1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1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1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1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1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1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1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png"/><Relationship Id="rId7" Type="http://schemas.openxmlformats.org/officeDocument/2006/relationships/image" Target="../media/image1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7" Type="http://schemas.openxmlformats.org/officeDocument/2006/relationships/image" Target="../media/image31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1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0.jpeg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1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4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7.jpe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1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4.jpeg"/><Relationship Id="rId4" Type="http://schemas.openxmlformats.org/officeDocument/2006/relationships/image" Target="../media/image73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55576" y="476673"/>
            <a:ext cx="7772400" cy="1470025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ko-KR" b="1" dirty="0" smtClean="0"/>
              <a:t/>
            </a:r>
            <a:br>
              <a:rPr lang="en-US" altLang="ko-KR" b="1" dirty="0" smtClean="0"/>
            </a:br>
            <a:r>
              <a:rPr lang="ko-KR" altLang="en-US" b="1" dirty="0" smtClean="0"/>
              <a:t>고객만족을 최우선으로 하는</a:t>
            </a:r>
            <a:r>
              <a:rPr lang="en-US" altLang="ko-KR" b="1" dirty="0" smtClean="0"/>
              <a:t/>
            </a:r>
            <a:br>
              <a:rPr lang="en-US" altLang="ko-KR" b="1" dirty="0" smtClean="0"/>
            </a:br>
            <a:r>
              <a:rPr lang="ko-KR" altLang="en-US" b="1" dirty="0" smtClean="0"/>
              <a:t>영상의학실의 변화</a:t>
            </a:r>
            <a:endParaRPr lang="ko-KR" altLang="en-US" b="1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0" y="3861048"/>
            <a:ext cx="5420544" cy="1752600"/>
          </a:xfrm>
        </p:spPr>
        <p:txBody>
          <a:bodyPr>
            <a:normAutofit/>
          </a:bodyPr>
          <a:lstStyle/>
          <a:p>
            <a:r>
              <a:rPr lang="ko-KR" altLang="en-US" sz="2000" b="1" dirty="0" smtClean="0">
                <a:solidFill>
                  <a:schemeClr val="tx1"/>
                </a:solidFill>
              </a:rPr>
              <a:t>전라북도 남원의료원 </a:t>
            </a:r>
            <a:r>
              <a:rPr lang="ko-KR" altLang="en-US" sz="2000" b="1" dirty="0" err="1" smtClean="0">
                <a:solidFill>
                  <a:schemeClr val="tx1"/>
                </a:solidFill>
              </a:rPr>
              <a:t>영상의학실</a:t>
            </a:r>
            <a:endParaRPr lang="en-US" altLang="ko-KR" sz="2000" b="1" dirty="0" smtClean="0">
              <a:solidFill>
                <a:schemeClr val="tx1"/>
              </a:solidFill>
            </a:endParaRPr>
          </a:p>
          <a:p>
            <a:r>
              <a:rPr lang="ko-KR" altLang="en-US" sz="2000" b="1" dirty="0" smtClean="0">
                <a:solidFill>
                  <a:schemeClr val="tx1"/>
                </a:solidFill>
              </a:rPr>
              <a:t> </a:t>
            </a:r>
            <a:endParaRPr lang="en-US" altLang="ko-KR" sz="2000" b="1" dirty="0" smtClean="0">
              <a:solidFill>
                <a:schemeClr val="tx1"/>
              </a:solidFill>
            </a:endParaRPr>
          </a:p>
          <a:p>
            <a:r>
              <a:rPr lang="ko-KR" altLang="en-US" sz="2000" b="1" dirty="0" smtClean="0">
                <a:solidFill>
                  <a:schemeClr val="tx1"/>
                </a:solidFill>
              </a:rPr>
              <a:t>방사선사 </a:t>
            </a:r>
            <a:r>
              <a:rPr lang="en-US" altLang="ko-KR" sz="2000" b="1" dirty="0" smtClean="0">
                <a:solidFill>
                  <a:schemeClr val="tx1"/>
                </a:solidFill>
              </a:rPr>
              <a:t>- </a:t>
            </a:r>
            <a:r>
              <a:rPr lang="ko-KR" altLang="en-US" sz="2000" b="1" dirty="0" smtClean="0">
                <a:solidFill>
                  <a:schemeClr val="tx1"/>
                </a:solidFill>
              </a:rPr>
              <a:t>임한철</a:t>
            </a:r>
            <a:endParaRPr lang="en-US" altLang="ko-KR" sz="2000" b="1" dirty="0" smtClean="0">
              <a:solidFill>
                <a:schemeClr val="tx1"/>
              </a:solidFill>
            </a:endParaRPr>
          </a:p>
          <a:p>
            <a:r>
              <a:rPr lang="en-US" altLang="ko-KR" sz="2000" b="1" dirty="0" smtClean="0">
                <a:solidFill>
                  <a:schemeClr val="tx1"/>
                </a:solidFill>
              </a:rPr>
              <a:t>(</a:t>
            </a:r>
            <a:r>
              <a:rPr lang="ko-KR" altLang="en-US" sz="2000" b="1" dirty="0" smtClean="0">
                <a:solidFill>
                  <a:schemeClr val="tx1"/>
                </a:solidFill>
              </a:rPr>
              <a:t>협조</a:t>
            </a:r>
            <a:r>
              <a:rPr lang="en-US" altLang="ko-KR" sz="2000" b="1" dirty="0" smtClean="0">
                <a:solidFill>
                  <a:schemeClr val="tx1"/>
                </a:solidFill>
              </a:rPr>
              <a:t>: </a:t>
            </a:r>
            <a:r>
              <a:rPr lang="ko-KR" altLang="en-US" sz="2000" b="1" dirty="0" err="1" smtClean="0">
                <a:solidFill>
                  <a:schemeClr val="tx1"/>
                </a:solidFill>
              </a:rPr>
              <a:t>영상의학실</a:t>
            </a:r>
            <a:r>
              <a:rPr lang="ko-KR" altLang="en-US" sz="2000" b="1" dirty="0" smtClean="0">
                <a:solidFill>
                  <a:schemeClr val="tx1"/>
                </a:solidFill>
              </a:rPr>
              <a:t> </a:t>
            </a:r>
            <a:r>
              <a:rPr lang="ko-KR" altLang="en-US" sz="2000" b="1" dirty="0" err="1" smtClean="0">
                <a:solidFill>
                  <a:schemeClr val="tx1"/>
                </a:solidFill>
              </a:rPr>
              <a:t>전직원</a:t>
            </a:r>
            <a:r>
              <a:rPr lang="en-US" altLang="ko-KR" sz="2000" b="1" dirty="0" smtClean="0">
                <a:solidFill>
                  <a:schemeClr val="tx1"/>
                </a:solidFill>
              </a:rPr>
              <a:t>)</a:t>
            </a:r>
            <a:endParaRPr lang="ko-KR" altLang="en-US" sz="2000" b="1" dirty="0">
              <a:solidFill>
                <a:schemeClr val="tx1"/>
              </a:solidFill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9925" y="6137275"/>
            <a:ext cx="3394075" cy="72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43173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936104"/>
          </a:xfrm>
        </p:spPr>
        <p:txBody>
          <a:bodyPr/>
          <a:lstStyle/>
          <a:p>
            <a:pPr algn="ctr"/>
            <a:r>
              <a:rPr lang="ko-KR" altLang="en-US" b="1" dirty="0" smtClean="0">
                <a:solidFill>
                  <a:schemeClr val="tx1"/>
                </a:solidFill>
              </a:rPr>
              <a:t>목 차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0" y="260648"/>
            <a:ext cx="9144000" cy="5805264"/>
          </a:xfrm>
        </p:spPr>
        <p:txBody>
          <a:bodyPr>
            <a:noAutofit/>
          </a:bodyPr>
          <a:lstStyle/>
          <a:p>
            <a:endParaRPr lang="en-US" altLang="ko-KR" sz="1100" dirty="0" smtClean="0"/>
          </a:p>
          <a:p>
            <a:pPr marL="109728" indent="0">
              <a:buNone/>
            </a:pPr>
            <a:endParaRPr lang="en-US" altLang="ko-KR" sz="1100" dirty="0"/>
          </a:p>
          <a:p>
            <a:endParaRPr lang="en-US" altLang="ko-KR" sz="1100" b="1" dirty="0" smtClean="0"/>
          </a:p>
          <a:p>
            <a:r>
              <a:rPr lang="ko-KR" altLang="en-US" sz="1100" b="1" dirty="0" smtClean="0"/>
              <a:t>의료원의 미션</a:t>
            </a:r>
            <a:r>
              <a:rPr lang="en-US" altLang="ko-KR" sz="1100" b="1" dirty="0" smtClean="0"/>
              <a:t>, </a:t>
            </a:r>
            <a:r>
              <a:rPr lang="ko-KR" altLang="en-US" sz="1100" b="1" dirty="0" smtClean="0"/>
              <a:t>비</a:t>
            </a:r>
            <a:r>
              <a:rPr lang="ko-KR" altLang="en-US" sz="1100" b="1" dirty="0"/>
              <a:t>전</a:t>
            </a:r>
            <a:r>
              <a:rPr lang="ko-KR" altLang="en-US" sz="1100" b="1" dirty="0" smtClean="0"/>
              <a:t> </a:t>
            </a:r>
            <a:endParaRPr lang="en-US" altLang="ko-KR" sz="1100" b="1" dirty="0" smtClean="0"/>
          </a:p>
          <a:p>
            <a:endParaRPr lang="en-US" altLang="ko-KR" sz="1100" b="1" dirty="0"/>
          </a:p>
          <a:p>
            <a:r>
              <a:rPr lang="ko-KR" altLang="en-US" sz="1100" b="1" dirty="0" err="1"/>
              <a:t>영상의학실</a:t>
            </a:r>
            <a:r>
              <a:rPr lang="ko-KR" altLang="en-US" sz="1100" b="1" dirty="0"/>
              <a:t> </a:t>
            </a:r>
            <a:r>
              <a:rPr lang="ko-KR" altLang="en-US" sz="1100" b="1" dirty="0" smtClean="0"/>
              <a:t>장비</a:t>
            </a:r>
            <a:endParaRPr lang="en-US" altLang="ko-KR" sz="1100" b="1" dirty="0" smtClean="0"/>
          </a:p>
          <a:p>
            <a:endParaRPr lang="en-US" altLang="ko-KR" sz="1100" b="1" dirty="0"/>
          </a:p>
          <a:p>
            <a:r>
              <a:rPr lang="ko-KR" altLang="en-US" sz="1100" b="1" dirty="0" smtClean="0"/>
              <a:t>고객응대의 기본</a:t>
            </a:r>
            <a:endParaRPr lang="en-US" altLang="ko-KR" sz="1100" b="1" dirty="0" smtClean="0"/>
          </a:p>
          <a:p>
            <a:pPr marL="109728" indent="0">
              <a:buNone/>
            </a:pPr>
            <a:r>
              <a:rPr lang="en-US" altLang="ko-KR" sz="1100" b="1" dirty="0"/>
              <a:t> </a:t>
            </a:r>
            <a:r>
              <a:rPr lang="en-US" altLang="ko-KR" sz="1100" b="1" dirty="0" smtClean="0"/>
              <a:t>       </a:t>
            </a:r>
            <a:r>
              <a:rPr lang="en-US" altLang="ko-KR" sz="1100" b="1" dirty="0"/>
              <a:t>- </a:t>
            </a:r>
            <a:r>
              <a:rPr lang="ko-KR" altLang="en-US" sz="1100" b="1" dirty="0"/>
              <a:t>고객응대 시 다른 사항으로는</a:t>
            </a:r>
            <a:r>
              <a:rPr lang="en-US" altLang="ko-KR" sz="1100" b="1" dirty="0" smtClean="0"/>
              <a:t>?</a:t>
            </a:r>
          </a:p>
          <a:p>
            <a:pPr marL="109728" indent="0">
              <a:buNone/>
            </a:pPr>
            <a:endParaRPr lang="en-US" altLang="ko-KR" sz="1100" b="1" dirty="0" smtClean="0"/>
          </a:p>
          <a:p>
            <a:r>
              <a:rPr lang="ko-KR" altLang="en-US" sz="1100" b="1" dirty="0" err="1" smtClean="0"/>
              <a:t>영상의학실</a:t>
            </a:r>
            <a:r>
              <a:rPr lang="en-US" altLang="ko-KR" sz="1100" b="1" dirty="0" smtClean="0"/>
              <a:t>, </a:t>
            </a:r>
            <a:r>
              <a:rPr lang="ko-KR" altLang="en-US" sz="1100" b="1" dirty="0" smtClean="0"/>
              <a:t>초음파실 전경</a:t>
            </a:r>
            <a:endParaRPr lang="en-US" altLang="ko-KR" sz="1100" b="1" dirty="0" smtClean="0"/>
          </a:p>
          <a:p>
            <a:pPr>
              <a:buNone/>
            </a:pPr>
            <a:r>
              <a:rPr lang="en-US" altLang="ko-KR" sz="1100" b="1" dirty="0" smtClean="0"/>
              <a:t>        </a:t>
            </a:r>
            <a:endParaRPr lang="en-US" altLang="ko-KR" sz="1100" b="1" dirty="0"/>
          </a:p>
          <a:p>
            <a:r>
              <a:rPr lang="ko-KR" altLang="en-US" sz="1100" b="1" dirty="0" smtClean="0"/>
              <a:t>고객응대 및 검사 </a:t>
            </a:r>
            <a:endParaRPr lang="en-US" altLang="ko-KR" sz="1100" b="1" dirty="0" smtClean="0"/>
          </a:p>
          <a:p>
            <a:pPr>
              <a:buNone/>
            </a:pPr>
            <a:r>
              <a:rPr lang="en-US" altLang="ko-KR" sz="1100" b="1" dirty="0" smtClean="0"/>
              <a:t>        - X-ray</a:t>
            </a:r>
            <a:r>
              <a:rPr lang="ko-KR" altLang="en-US" sz="1100" b="1" dirty="0" smtClean="0"/>
              <a:t>실</a:t>
            </a:r>
            <a:endParaRPr lang="en-US" altLang="ko-KR" sz="1100" b="1" dirty="0" smtClean="0"/>
          </a:p>
          <a:p>
            <a:pPr>
              <a:buNone/>
            </a:pPr>
            <a:r>
              <a:rPr lang="en-US" altLang="ko-KR" sz="1100" b="1" dirty="0" smtClean="0"/>
              <a:t>        - CT</a:t>
            </a:r>
            <a:r>
              <a:rPr lang="ko-KR" altLang="en-US" sz="1100" b="1" dirty="0" smtClean="0"/>
              <a:t>실</a:t>
            </a:r>
            <a:r>
              <a:rPr lang="en-US" altLang="ko-KR" sz="1100" b="1" dirty="0" smtClean="0"/>
              <a:t> </a:t>
            </a:r>
            <a:r>
              <a:rPr lang="ko-KR" altLang="en-US" sz="1100" b="1" dirty="0" smtClean="0"/>
              <a:t>및 안정실 </a:t>
            </a:r>
            <a:endParaRPr lang="en-US" altLang="ko-KR" sz="1100" b="1" dirty="0" smtClean="0"/>
          </a:p>
          <a:p>
            <a:pPr>
              <a:buNone/>
            </a:pPr>
            <a:r>
              <a:rPr lang="en-US" altLang="ko-KR" sz="1100" b="1" dirty="0" smtClean="0"/>
              <a:t>           *CT</a:t>
            </a:r>
            <a:r>
              <a:rPr lang="ko-KR" altLang="en-US" sz="1100" b="1" dirty="0" smtClean="0"/>
              <a:t>안정실 고객응대 및 검사</a:t>
            </a:r>
            <a:r>
              <a:rPr lang="en-US" altLang="ko-KR" sz="1100" b="1" dirty="0" smtClean="0"/>
              <a:t>, </a:t>
            </a:r>
            <a:r>
              <a:rPr lang="ko-KR" altLang="en-US" sz="1100" b="1" dirty="0" smtClean="0"/>
              <a:t>조영제란 무엇인가</a:t>
            </a:r>
            <a:r>
              <a:rPr lang="en-US" altLang="ko-KR" sz="1100" b="1" dirty="0" smtClean="0"/>
              <a:t>?, CT</a:t>
            </a:r>
            <a:r>
              <a:rPr lang="ko-KR" altLang="en-US" sz="1100" b="1" dirty="0" smtClean="0"/>
              <a:t>실 조영제 검사</a:t>
            </a:r>
            <a:r>
              <a:rPr lang="en-US" altLang="ko-KR" sz="1100" b="1" dirty="0" smtClean="0"/>
              <a:t>, CT</a:t>
            </a:r>
            <a:r>
              <a:rPr lang="ko-KR" altLang="en-US" sz="1100" b="1" dirty="0" smtClean="0"/>
              <a:t>실 조영제  검사 시 주의점</a:t>
            </a:r>
            <a:r>
              <a:rPr lang="en-US" altLang="ko-KR" sz="1100" b="1" dirty="0" smtClean="0"/>
              <a:t>?,</a:t>
            </a:r>
            <a:r>
              <a:rPr lang="ko-KR" altLang="en-US" sz="1100" b="1" dirty="0" smtClean="0"/>
              <a:t> 조영제의 부작용</a:t>
            </a:r>
            <a:r>
              <a:rPr lang="en-US" altLang="ko-KR" sz="1100" b="1" dirty="0" smtClean="0"/>
              <a:t>?</a:t>
            </a:r>
          </a:p>
          <a:p>
            <a:pPr>
              <a:buNone/>
            </a:pPr>
            <a:r>
              <a:rPr lang="en-US" altLang="ko-KR" sz="1100" b="1" dirty="0" smtClean="0"/>
              <a:t>        - MRI</a:t>
            </a:r>
            <a:r>
              <a:rPr lang="ko-KR" altLang="en-US" sz="1100" b="1" dirty="0" smtClean="0"/>
              <a:t>실</a:t>
            </a:r>
            <a:endParaRPr lang="en-US" altLang="ko-KR" sz="1100" b="1" dirty="0" smtClean="0"/>
          </a:p>
          <a:p>
            <a:pPr marL="109728" indent="0">
              <a:buNone/>
            </a:pPr>
            <a:endParaRPr lang="en-US" altLang="ko-KR" sz="1100" b="1" dirty="0"/>
          </a:p>
          <a:p>
            <a:r>
              <a:rPr lang="ko-KR" altLang="en-US" sz="1100" b="1" dirty="0" smtClean="0"/>
              <a:t>검사 시 주의사항</a:t>
            </a:r>
            <a:endParaRPr lang="en-US" altLang="ko-KR" sz="1100" b="1" dirty="0" smtClean="0"/>
          </a:p>
          <a:p>
            <a:pPr marL="109728" indent="0">
              <a:buNone/>
            </a:pPr>
            <a:r>
              <a:rPr lang="en-US" altLang="ko-KR" sz="1100" b="1" dirty="0"/>
              <a:t> </a:t>
            </a:r>
            <a:r>
              <a:rPr lang="en-US" altLang="ko-KR" sz="1100" b="1" dirty="0" smtClean="0"/>
              <a:t>      -</a:t>
            </a:r>
            <a:r>
              <a:rPr lang="ko-KR" altLang="en-US" sz="1100" b="1" dirty="0" smtClean="0"/>
              <a:t>낙상</a:t>
            </a:r>
            <a:endParaRPr lang="en-US" altLang="ko-KR" sz="1100" b="1" dirty="0" smtClean="0"/>
          </a:p>
          <a:p>
            <a:pPr marL="109728" indent="0">
              <a:buNone/>
            </a:pPr>
            <a:r>
              <a:rPr lang="en-US" altLang="ko-KR" sz="1100" b="1" dirty="0"/>
              <a:t> </a:t>
            </a:r>
            <a:r>
              <a:rPr lang="en-US" altLang="ko-KR" sz="1100" b="1" dirty="0" smtClean="0"/>
              <a:t>      -</a:t>
            </a:r>
            <a:r>
              <a:rPr lang="ko-KR" altLang="en-US" sz="1100" b="1" dirty="0" smtClean="0"/>
              <a:t>환자확인</a:t>
            </a:r>
            <a:endParaRPr lang="en-US" altLang="ko-KR" sz="1100" b="1" dirty="0" smtClean="0"/>
          </a:p>
          <a:p>
            <a:pPr marL="109728" indent="0">
              <a:buNone/>
            </a:pPr>
            <a:r>
              <a:rPr lang="en-US" altLang="ko-KR" sz="1100" b="1" dirty="0"/>
              <a:t> </a:t>
            </a:r>
            <a:r>
              <a:rPr lang="en-US" altLang="ko-KR" sz="1100" b="1" dirty="0" smtClean="0"/>
              <a:t>      -MRI</a:t>
            </a:r>
            <a:r>
              <a:rPr lang="ko-KR" altLang="en-US" sz="1100" b="1" dirty="0" err="1" smtClean="0"/>
              <a:t>검사시</a:t>
            </a:r>
            <a:endParaRPr lang="en-US" altLang="ko-KR" sz="1100" b="1" dirty="0" smtClean="0"/>
          </a:p>
          <a:p>
            <a:endParaRPr lang="en-US" altLang="ko-KR" sz="1100" b="1" dirty="0"/>
          </a:p>
          <a:p>
            <a:r>
              <a:rPr lang="ko-KR" altLang="en-US" sz="1100" b="1" dirty="0" smtClean="0"/>
              <a:t>대표적 사건소개</a:t>
            </a:r>
            <a:endParaRPr lang="en-US" altLang="ko-KR" sz="1100" b="1" dirty="0" smtClean="0"/>
          </a:p>
          <a:p>
            <a:endParaRPr lang="en-US" altLang="ko-KR" sz="1100" b="1" dirty="0" smtClean="0"/>
          </a:p>
          <a:p>
            <a:r>
              <a:rPr lang="ko-KR" altLang="en-US" sz="1100" b="1" dirty="0" smtClean="0"/>
              <a:t>고객 분들이 많이 궁금해 하는 사항</a:t>
            </a:r>
            <a:r>
              <a:rPr lang="en-US" altLang="ko-KR" sz="1100" b="1" dirty="0" smtClean="0"/>
              <a:t>?</a:t>
            </a:r>
          </a:p>
          <a:p>
            <a:endParaRPr lang="en-US" altLang="ko-KR" sz="1100" b="1" dirty="0"/>
          </a:p>
          <a:p>
            <a:r>
              <a:rPr lang="ko-KR" altLang="en-US" sz="1100" b="1" dirty="0" smtClean="0"/>
              <a:t>코로나와 </a:t>
            </a:r>
            <a:r>
              <a:rPr lang="ko-KR" altLang="en-US" sz="1100" b="1" dirty="0" err="1" smtClean="0"/>
              <a:t>오미크론</a:t>
            </a:r>
            <a:r>
              <a:rPr lang="ko-KR" altLang="en-US" sz="1100" b="1" dirty="0" smtClean="0"/>
              <a:t> 바이러스란</a:t>
            </a:r>
            <a:r>
              <a:rPr lang="en-US" altLang="ko-KR" sz="1100" b="1" dirty="0" smtClean="0"/>
              <a:t>?</a:t>
            </a:r>
          </a:p>
          <a:p>
            <a:pPr marL="109728" indent="0">
              <a:buNone/>
            </a:pPr>
            <a:endParaRPr lang="en-US" altLang="ko-KR" sz="1100" b="1" dirty="0" smtClean="0"/>
          </a:p>
          <a:p>
            <a:r>
              <a:rPr lang="ko-KR" altLang="en-US" sz="1100" b="1" dirty="0" smtClean="0"/>
              <a:t>코로나</a:t>
            </a:r>
            <a:r>
              <a:rPr lang="en-US" altLang="ko-KR" sz="1100" b="1" dirty="0" smtClean="0"/>
              <a:t>-19(COVID-19) </a:t>
            </a:r>
            <a:r>
              <a:rPr lang="ko-KR" altLang="en-US" sz="1100" b="1" dirty="0" smtClean="0"/>
              <a:t>검사 전 준비사항 및 고객응대</a:t>
            </a:r>
            <a:endParaRPr lang="en-US" altLang="ko-KR" sz="1100" b="1" dirty="0" smtClean="0"/>
          </a:p>
          <a:p>
            <a:pPr marL="109728" indent="0">
              <a:buNone/>
            </a:pPr>
            <a:r>
              <a:rPr lang="en-US" altLang="ko-KR" sz="1100" b="1" dirty="0" smtClean="0"/>
              <a:t>        - </a:t>
            </a:r>
            <a:r>
              <a:rPr lang="ko-KR" altLang="en-US" sz="1100" b="1" dirty="0" smtClean="0"/>
              <a:t>검사준비</a:t>
            </a:r>
            <a:endParaRPr lang="en-US" altLang="ko-KR" sz="1100" b="1" dirty="0" smtClean="0"/>
          </a:p>
          <a:p>
            <a:pPr marL="109728" indent="0">
              <a:buNone/>
            </a:pPr>
            <a:r>
              <a:rPr lang="en-US" altLang="ko-KR" sz="1100" b="1" dirty="0" smtClean="0"/>
              <a:t> </a:t>
            </a:r>
            <a:r>
              <a:rPr lang="ko-KR" altLang="en-US" sz="1100" b="1" dirty="0" smtClean="0"/>
              <a:t>     </a:t>
            </a:r>
            <a:r>
              <a:rPr lang="en-US" altLang="ko-KR" sz="1100" b="1" dirty="0" smtClean="0"/>
              <a:t>  - </a:t>
            </a:r>
            <a:r>
              <a:rPr lang="ko-KR" altLang="en-US" sz="1100" b="1" dirty="0" smtClean="0"/>
              <a:t>응대방법</a:t>
            </a:r>
            <a:r>
              <a:rPr lang="en-US" altLang="ko-KR" sz="1100" b="1" dirty="0" smtClean="0"/>
              <a:t> </a:t>
            </a:r>
            <a:r>
              <a:rPr lang="ko-KR" altLang="en-US" sz="1100" b="1" dirty="0" smtClean="0"/>
              <a:t>및 검사</a:t>
            </a:r>
            <a:endParaRPr lang="en-US" altLang="ko-KR" sz="1100" dirty="0"/>
          </a:p>
          <a:p>
            <a:pPr marL="109728" indent="0">
              <a:buNone/>
            </a:pPr>
            <a:endParaRPr lang="en-US" altLang="ko-KR" sz="1100" dirty="0" smtClean="0"/>
          </a:p>
          <a:p>
            <a:endParaRPr lang="en-US" altLang="ko-KR" sz="1100" dirty="0" smtClean="0"/>
          </a:p>
          <a:p>
            <a:endParaRPr lang="en-US" altLang="ko-KR" sz="1100" dirty="0" smtClean="0"/>
          </a:p>
          <a:p>
            <a:endParaRPr lang="en-US" altLang="ko-KR" sz="1100" dirty="0" smtClean="0"/>
          </a:p>
          <a:p>
            <a:endParaRPr lang="en-US" altLang="ko-KR" sz="1100" dirty="0" smtClean="0"/>
          </a:p>
          <a:p>
            <a:pPr marL="109728" indent="0">
              <a:buNone/>
            </a:pPr>
            <a:r>
              <a:rPr lang="en-US" altLang="ko-KR" sz="1100" dirty="0" smtClean="0"/>
              <a:t> </a:t>
            </a:r>
          </a:p>
          <a:p>
            <a:endParaRPr lang="en-US" altLang="ko-KR" sz="1100" dirty="0" smtClean="0"/>
          </a:p>
          <a:p>
            <a:endParaRPr lang="ko-KR" altLang="en-US" sz="1100" dirty="0"/>
          </a:p>
        </p:txBody>
      </p:sp>
    </p:spTree>
    <p:extLst>
      <p:ext uri="{BB962C8B-B14F-4D97-AF65-F5344CB8AC3E}">
        <p14:creationId xmlns:p14="http://schemas.microsoft.com/office/powerpoint/2010/main" val="1442785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066800"/>
          </a:xfrm>
        </p:spPr>
        <p:txBody>
          <a:bodyPr/>
          <a:lstStyle/>
          <a:p>
            <a:pPr algn="ctr"/>
            <a:r>
              <a:rPr lang="ko-KR" altLang="en-US" b="1" dirty="0" smtClean="0">
                <a:solidFill>
                  <a:schemeClr val="tx1"/>
                </a:solidFill>
              </a:rPr>
              <a:t>의료원의 미션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412776"/>
            <a:ext cx="7344817" cy="4680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70850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835696" y="404664"/>
            <a:ext cx="5256584" cy="1066800"/>
          </a:xfrm>
        </p:spPr>
        <p:txBody>
          <a:bodyPr/>
          <a:lstStyle/>
          <a:p>
            <a:pPr algn="ctr"/>
            <a:r>
              <a:rPr lang="ko-KR" altLang="en-US" b="1" dirty="0" smtClean="0">
                <a:solidFill>
                  <a:schemeClr val="tx1"/>
                </a:solidFill>
              </a:rPr>
              <a:t>의료원의 비전 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272190"/>
            <a:ext cx="5762427" cy="48294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36255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53573" y="332656"/>
            <a:ext cx="7266814" cy="1066800"/>
          </a:xfrm>
        </p:spPr>
        <p:txBody>
          <a:bodyPr/>
          <a:lstStyle/>
          <a:p>
            <a:pPr algn="ctr"/>
            <a:r>
              <a:rPr lang="ko-KR" altLang="en-US" b="1" dirty="0" err="1" smtClean="0">
                <a:solidFill>
                  <a:schemeClr val="tx1"/>
                </a:solidFill>
              </a:rPr>
              <a:t>영상의학실</a:t>
            </a:r>
            <a:r>
              <a:rPr lang="ko-KR" altLang="en-US" b="1" dirty="0" smtClean="0">
                <a:solidFill>
                  <a:schemeClr val="tx1"/>
                </a:solidFill>
              </a:rPr>
              <a:t> 장비소개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932115" y="1101734"/>
            <a:ext cx="2724693" cy="383050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en-US" altLang="ko-KR" dirty="0" smtClean="0"/>
              <a:t>X-RAY </a:t>
            </a:r>
            <a:endParaRPr lang="ko-KR" altLang="en-US" dirty="0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495734" y="1092331"/>
            <a:ext cx="2724692" cy="339148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en-US" altLang="ko-KR" dirty="0" smtClean="0"/>
              <a:t>CT</a:t>
            </a:r>
            <a:endParaRPr lang="ko-KR" altLang="en-US" dirty="0"/>
          </a:p>
        </p:txBody>
      </p:sp>
      <p:sp>
        <p:nvSpPr>
          <p:cNvPr id="5" name="내용 개체 틀 2"/>
          <p:cNvSpPr txBox="1">
            <a:spLocks/>
          </p:cNvSpPr>
          <p:nvPr/>
        </p:nvSpPr>
        <p:spPr>
          <a:xfrm>
            <a:off x="953573" y="3812577"/>
            <a:ext cx="2724692" cy="361694"/>
          </a:xfrm>
          <a:prstGeom prst="rect">
            <a:avLst/>
          </a:prstGeom>
        </p:spPr>
        <p:txBody>
          <a:bodyPr vert="horz">
            <a:normAutofit fontScale="92500" lnSpcReduction="10000"/>
          </a:bodyPr>
          <a:lstStyle>
            <a:lvl1pPr marL="365760" indent="-256032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•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58368" indent="-246888" algn="l" rtl="0" eaLnBrk="1" latinLnBrk="1" hangingPunct="1">
              <a:spcBef>
                <a:spcPts val="300"/>
              </a:spcBef>
              <a:buClr>
                <a:schemeClr val="accent2"/>
              </a:buClr>
              <a:buFont typeface="Georgia"/>
              <a:buChar char="▫"/>
              <a:defRPr kumimoji="0" sz="1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923544" indent="-219456" algn="l" rtl="0" eaLnBrk="1" latinLnBrk="1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179576" indent="-201168" algn="l" rtl="0" eaLnBrk="1" latinLnBrk="1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389888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5pPr>
            <a:lvl6pPr marL="1609344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6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5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8pPr>
            <a:lvl9pPr marL="2240280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400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dirty="0" err="1" smtClean="0"/>
              <a:t>골밀도</a:t>
            </a:r>
            <a:r>
              <a:rPr lang="en-US" altLang="ko-KR" dirty="0" smtClean="0"/>
              <a:t>(BMD)</a:t>
            </a:r>
            <a:endParaRPr lang="ko-KR" altLang="en-US" dirty="0"/>
          </a:p>
        </p:txBody>
      </p:sp>
      <p:sp>
        <p:nvSpPr>
          <p:cNvPr id="6" name="내용 개체 틀 2"/>
          <p:cNvSpPr txBox="1">
            <a:spLocks/>
          </p:cNvSpPr>
          <p:nvPr/>
        </p:nvSpPr>
        <p:spPr>
          <a:xfrm>
            <a:off x="5292080" y="3812577"/>
            <a:ext cx="3131920" cy="319966"/>
          </a:xfrm>
          <a:prstGeom prst="rect">
            <a:avLst/>
          </a:prstGeom>
        </p:spPr>
        <p:txBody>
          <a:bodyPr vert="horz">
            <a:noAutofit/>
          </a:bodyPr>
          <a:lstStyle>
            <a:lvl1pPr marL="365760" indent="-256032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•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58368" indent="-246888" algn="l" rtl="0" eaLnBrk="1" latinLnBrk="1" hangingPunct="1">
              <a:spcBef>
                <a:spcPts val="300"/>
              </a:spcBef>
              <a:buClr>
                <a:schemeClr val="accent2"/>
              </a:buClr>
              <a:buFont typeface="Georgia"/>
              <a:buChar char="▫"/>
              <a:defRPr kumimoji="0" sz="1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923544" indent="-219456" algn="l" rtl="0" eaLnBrk="1" latinLnBrk="1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179576" indent="-201168" algn="l" rtl="0" eaLnBrk="1" latinLnBrk="1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389888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5pPr>
            <a:lvl6pPr marL="1609344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6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5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8pPr>
            <a:lvl9pPr marL="2240280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400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900" dirty="0" err="1" smtClean="0"/>
              <a:t>Mammo</a:t>
            </a:r>
            <a:r>
              <a:rPr lang="en-US" altLang="ko-KR" sz="1900" dirty="0" smtClean="0"/>
              <a:t>(</a:t>
            </a:r>
            <a:r>
              <a:rPr lang="ko-KR" altLang="en-US" sz="1900" dirty="0" smtClean="0"/>
              <a:t>유방촬영장비</a:t>
            </a:r>
            <a:r>
              <a:rPr lang="en-US" altLang="ko-KR" sz="1900" dirty="0" smtClean="0"/>
              <a:t>)</a:t>
            </a:r>
            <a:endParaRPr lang="ko-KR" altLang="en-US" sz="19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5734" y="4174271"/>
            <a:ext cx="2724652" cy="21603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5734" y="1421160"/>
            <a:ext cx="2726527" cy="21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 descr="C:\Users\user\Desktop\KakaoTalk_20220324_18174558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57665" y="1556792"/>
            <a:ext cx="2724692" cy="2159603"/>
          </a:xfrm>
          <a:prstGeom prst="rect">
            <a:avLst/>
          </a:prstGeom>
          <a:noFill/>
        </p:spPr>
      </p:pic>
      <p:pic>
        <p:nvPicPr>
          <p:cNvPr id="2052" name="Picture 4" descr="C:\Users\user\Desktop\KakaoTalk_20220325_15091546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57665" y="4176847"/>
            <a:ext cx="2722857" cy="215821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809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95536" y="450238"/>
            <a:ext cx="8391303" cy="1066800"/>
          </a:xfrm>
        </p:spPr>
        <p:txBody>
          <a:bodyPr/>
          <a:lstStyle/>
          <a:p>
            <a:pPr algn="ctr"/>
            <a:r>
              <a:rPr lang="ko-KR" altLang="en-US" b="1" dirty="0" err="1" smtClean="0">
                <a:solidFill>
                  <a:schemeClr val="tx1"/>
                </a:solidFill>
              </a:rPr>
              <a:t>영상의학실</a:t>
            </a:r>
            <a:r>
              <a:rPr lang="ko-KR" altLang="en-US" b="1" dirty="0" smtClean="0">
                <a:solidFill>
                  <a:schemeClr val="tx1"/>
                </a:solidFill>
              </a:rPr>
              <a:t> 장비소개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95538" y="1239775"/>
            <a:ext cx="2536346" cy="324000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en-US" altLang="ko-KR" sz="1800" dirty="0" smtClean="0"/>
              <a:t>MRI</a:t>
            </a:r>
            <a:r>
              <a:rPr lang="en-US" altLang="ko-KR" dirty="0" smtClean="0"/>
              <a:t> </a:t>
            </a:r>
            <a:endParaRPr lang="ko-KR" altLang="en-US" dirty="0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95536" y="3753409"/>
            <a:ext cx="2536347" cy="341976"/>
          </a:xfrm>
        </p:spPr>
        <p:txBody>
          <a:bodyPr>
            <a:noAutofit/>
          </a:bodyPr>
          <a:lstStyle/>
          <a:p>
            <a:pPr algn="ctr"/>
            <a:r>
              <a:rPr lang="en-US" altLang="ko-KR" sz="1700" dirty="0" err="1" smtClean="0"/>
              <a:t>Sono</a:t>
            </a:r>
            <a:r>
              <a:rPr lang="en-US" altLang="ko-KR" sz="1700" dirty="0" smtClean="0"/>
              <a:t>(</a:t>
            </a:r>
            <a:r>
              <a:rPr lang="ko-KR" altLang="en-US" sz="1700" dirty="0" smtClean="0"/>
              <a:t>초음파</a:t>
            </a:r>
            <a:r>
              <a:rPr lang="en-US" altLang="ko-KR" sz="1700" dirty="0" smtClean="0"/>
              <a:t>)</a:t>
            </a:r>
            <a:endParaRPr lang="ko-KR" altLang="en-US" sz="1700" dirty="0"/>
          </a:p>
        </p:txBody>
      </p:sp>
      <p:sp>
        <p:nvSpPr>
          <p:cNvPr id="5" name="내용 개체 틀 2"/>
          <p:cNvSpPr txBox="1">
            <a:spLocks/>
          </p:cNvSpPr>
          <p:nvPr/>
        </p:nvSpPr>
        <p:spPr>
          <a:xfrm>
            <a:off x="6215073" y="1237248"/>
            <a:ext cx="2571767" cy="329055"/>
          </a:xfrm>
          <a:prstGeom prst="rect">
            <a:avLst/>
          </a:prstGeom>
        </p:spPr>
        <p:txBody>
          <a:bodyPr vert="horz">
            <a:normAutofit lnSpcReduction="10000"/>
          </a:bodyPr>
          <a:lstStyle>
            <a:lvl1pPr marL="365760" indent="-256032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•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58368" indent="-246888" algn="l" rtl="0" eaLnBrk="1" latinLnBrk="1" hangingPunct="1">
              <a:spcBef>
                <a:spcPts val="300"/>
              </a:spcBef>
              <a:buClr>
                <a:schemeClr val="accent2"/>
              </a:buClr>
              <a:buFont typeface="Georgia"/>
              <a:buChar char="▫"/>
              <a:defRPr kumimoji="0" sz="1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923544" indent="-219456" algn="l" rtl="0" eaLnBrk="1" latinLnBrk="1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179576" indent="-201168" algn="l" rtl="0" eaLnBrk="1" latinLnBrk="1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389888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5pPr>
            <a:lvl6pPr marL="1609344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6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5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8pPr>
            <a:lvl9pPr marL="2240280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400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700" dirty="0" smtClean="0"/>
              <a:t>UGI(</a:t>
            </a:r>
            <a:r>
              <a:rPr lang="ko-KR" altLang="en-US" sz="1700" dirty="0" err="1" smtClean="0"/>
              <a:t>위장조영</a:t>
            </a:r>
            <a:r>
              <a:rPr lang="en-US" altLang="ko-KR" sz="1700" dirty="0" smtClean="0"/>
              <a:t>)</a:t>
            </a:r>
            <a:endParaRPr lang="ko-KR" altLang="en-US" sz="1700" dirty="0"/>
          </a:p>
        </p:txBody>
      </p:sp>
      <p:sp>
        <p:nvSpPr>
          <p:cNvPr id="6" name="내용 개체 틀 2"/>
          <p:cNvSpPr txBox="1">
            <a:spLocks/>
          </p:cNvSpPr>
          <p:nvPr/>
        </p:nvSpPr>
        <p:spPr>
          <a:xfrm>
            <a:off x="3286115" y="1237248"/>
            <a:ext cx="2643208" cy="329055"/>
          </a:xfrm>
          <a:prstGeom prst="rect">
            <a:avLst/>
          </a:prstGeom>
        </p:spPr>
        <p:txBody>
          <a:bodyPr vert="horz">
            <a:noAutofit/>
          </a:bodyPr>
          <a:lstStyle>
            <a:lvl1pPr marL="365760" indent="-256032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•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58368" indent="-246888" algn="l" rtl="0" eaLnBrk="1" latinLnBrk="1" hangingPunct="1">
              <a:spcBef>
                <a:spcPts val="300"/>
              </a:spcBef>
              <a:buClr>
                <a:schemeClr val="accent2"/>
              </a:buClr>
              <a:buFont typeface="Georgia"/>
              <a:buChar char="▫"/>
              <a:defRPr kumimoji="0" sz="1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923544" indent="-219456" algn="l" rtl="0" eaLnBrk="1" latinLnBrk="1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179576" indent="-201168" algn="l" rtl="0" eaLnBrk="1" latinLnBrk="1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389888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5pPr>
            <a:lvl6pPr marL="1609344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6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5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8pPr>
            <a:lvl9pPr marL="2240280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400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700" dirty="0" err="1" smtClean="0"/>
              <a:t>ESWl</a:t>
            </a:r>
            <a:r>
              <a:rPr lang="en-US" altLang="ko-KR" sz="1700" dirty="0" smtClean="0"/>
              <a:t>(</a:t>
            </a:r>
            <a:r>
              <a:rPr lang="ko-KR" altLang="en-US" sz="1700" dirty="0" smtClean="0"/>
              <a:t>체외쇄석기</a:t>
            </a:r>
            <a:r>
              <a:rPr lang="en-US" altLang="ko-KR" sz="1700" dirty="0" smtClean="0"/>
              <a:t>)</a:t>
            </a:r>
            <a:endParaRPr lang="ko-KR" altLang="en-US" sz="1700" dirty="0"/>
          </a:p>
        </p:txBody>
      </p:sp>
      <p:sp>
        <p:nvSpPr>
          <p:cNvPr id="7" name="내용 개체 틀 2"/>
          <p:cNvSpPr txBox="1">
            <a:spLocks/>
          </p:cNvSpPr>
          <p:nvPr/>
        </p:nvSpPr>
        <p:spPr>
          <a:xfrm>
            <a:off x="6215076" y="3776490"/>
            <a:ext cx="2571768" cy="305152"/>
          </a:xfrm>
          <a:prstGeom prst="rect">
            <a:avLst/>
          </a:prstGeom>
        </p:spPr>
        <p:txBody>
          <a:bodyPr vert="horz">
            <a:normAutofit fontScale="92500" lnSpcReduction="20000"/>
          </a:bodyPr>
          <a:lstStyle>
            <a:lvl1pPr marL="365760" indent="-256032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•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58368" indent="-246888" algn="l" rtl="0" eaLnBrk="1" latinLnBrk="1" hangingPunct="1">
              <a:spcBef>
                <a:spcPts val="300"/>
              </a:spcBef>
              <a:buClr>
                <a:schemeClr val="accent2"/>
              </a:buClr>
              <a:buFont typeface="Georgia"/>
              <a:buChar char="▫"/>
              <a:defRPr kumimoji="0" sz="1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923544" indent="-219456" algn="l" rtl="0" eaLnBrk="1" latinLnBrk="1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179576" indent="-201168" algn="l" rtl="0" eaLnBrk="1" latinLnBrk="1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389888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5pPr>
            <a:lvl6pPr marL="1609344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6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5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8pPr>
            <a:lvl9pPr marL="2240280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400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800" dirty="0" smtClean="0"/>
              <a:t>Potable(</a:t>
            </a:r>
            <a:r>
              <a:rPr lang="ko-KR" altLang="en-US" sz="1800" dirty="0" smtClean="0"/>
              <a:t>이동식</a:t>
            </a:r>
            <a:r>
              <a:rPr lang="en-US" altLang="ko-KR" sz="1800" dirty="0" smtClean="0"/>
              <a:t>X-ray)</a:t>
            </a:r>
            <a:endParaRPr lang="ko-KR" altLang="en-US" sz="18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7" y="1566304"/>
            <a:ext cx="2536346" cy="21431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7" y="4096475"/>
            <a:ext cx="2536346" cy="21613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6117" y="4096475"/>
            <a:ext cx="2643206" cy="21613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내용 개체 틀 2"/>
          <p:cNvSpPr txBox="1">
            <a:spLocks/>
          </p:cNvSpPr>
          <p:nvPr/>
        </p:nvSpPr>
        <p:spPr>
          <a:xfrm>
            <a:off x="3286117" y="3795890"/>
            <a:ext cx="2643207" cy="285752"/>
          </a:xfrm>
          <a:prstGeom prst="rect">
            <a:avLst/>
          </a:prstGeom>
        </p:spPr>
        <p:txBody>
          <a:bodyPr vert="horz">
            <a:noAutofit/>
          </a:bodyPr>
          <a:lstStyle>
            <a:lvl1pPr marL="365760" indent="-256032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•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58368" indent="-246888" algn="l" rtl="0" eaLnBrk="1" latinLnBrk="1" hangingPunct="1">
              <a:spcBef>
                <a:spcPts val="300"/>
              </a:spcBef>
              <a:buClr>
                <a:schemeClr val="accent2"/>
              </a:buClr>
              <a:buFont typeface="Georgia"/>
              <a:buChar char="▫"/>
              <a:defRPr kumimoji="0" sz="1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923544" indent="-219456" algn="l" rtl="0" eaLnBrk="1" latinLnBrk="1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179576" indent="-201168" algn="l" rtl="0" eaLnBrk="1" latinLnBrk="1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389888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5pPr>
            <a:lvl6pPr marL="1609344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6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5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8pPr>
            <a:lvl9pPr marL="2240280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400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700" dirty="0" smtClean="0"/>
              <a:t>C-ARM</a:t>
            </a:r>
            <a:endParaRPr lang="ko-KR" altLang="en-US" sz="1700" dirty="0"/>
          </a:p>
        </p:txBody>
      </p:sp>
      <p:pic>
        <p:nvPicPr>
          <p:cNvPr id="2050" name="Picture 2" descr="C:\Users\user\Desktop\KakaoTalk_20220324_181745588_0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15076" y="1591036"/>
            <a:ext cx="2571766" cy="2118407"/>
          </a:xfrm>
          <a:prstGeom prst="rect">
            <a:avLst/>
          </a:prstGeom>
          <a:noFill/>
        </p:spPr>
      </p:pic>
      <p:pic>
        <p:nvPicPr>
          <p:cNvPr id="1028" name="Picture 4" descr="C:\Users\user\Desktop\KakaoTalk_20220325_150915462_0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86117" y="1566303"/>
            <a:ext cx="2643206" cy="2143140"/>
          </a:xfrm>
          <a:prstGeom prst="rect">
            <a:avLst/>
          </a:prstGeom>
          <a:noFill/>
        </p:spPr>
      </p:pic>
      <p:pic>
        <p:nvPicPr>
          <p:cNvPr id="1029" name="Picture 5" descr="C:\Users\user\Desktop\KakaoTalk_20220325_150915462_04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215073" y="1566303"/>
            <a:ext cx="2571767" cy="2143140"/>
          </a:xfrm>
          <a:prstGeom prst="rect">
            <a:avLst/>
          </a:prstGeom>
          <a:noFill/>
        </p:spPr>
      </p:pic>
      <p:pic>
        <p:nvPicPr>
          <p:cNvPr id="1026" name="Picture 2" descr="C:\Users\NWMC\Desktop\KakaoTalk_20220329_093811921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5073" y="4081642"/>
            <a:ext cx="2571769" cy="2176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3459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835695" y="404664"/>
            <a:ext cx="5324476" cy="1066800"/>
          </a:xfrm>
        </p:spPr>
        <p:txBody>
          <a:bodyPr>
            <a:normAutofit/>
          </a:bodyPr>
          <a:lstStyle/>
          <a:p>
            <a:pPr algn="ctr"/>
            <a:r>
              <a:rPr lang="ko-KR" altLang="en-US" b="1" dirty="0" smtClean="0">
                <a:solidFill>
                  <a:schemeClr val="tx1"/>
                </a:solidFill>
              </a:rPr>
              <a:t>고객응대의 기본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5" y="1844824"/>
            <a:ext cx="5324475" cy="5013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내용 개체 틀 2"/>
          <p:cNvSpPr txBox="1">
            <a:spLocks/>
          </p:cNvSpPr>
          <p:nvPr/>
        </p:nvSpPr>
        <p:spPr>
          <a:xfrm>
            <a:off x="-6821" y="1328719"/>
            <a:ext cx="2807992" cy="335127"/>
          </a:xfrm>
          <a:prstGeom prst="rect">
            <a:avLst/>
          </a:prstGeom>
        </p:spPr>
        <p:txBody>
          <a:bodyPr vert="horz">
            <a:normAutofit fontScale="92500" lnSpcReduction="20000"/>
          </a:bodyPr>
          <a:lstStyle>
            <a:lvl1pPr marL="365760" indent="-256032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•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58368" indent="-246888" algn="l" rtl="0" eaLnBrk="1" latinLnBrk="1" hangingPunct="1">
              <a:spcBef>
                <a:spcPts val="300"/>
              </a:spcBef>
              <a:buClr>
                <a:schemeClr val="accent2"/>
              </a:buClr>
              <a:buFont typeface="Georgia"/>
              <a:buChar char="▫"/>
              <a:defRPr kumimoji="0" sz="1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923544" indent="-219456" algn="l" rtl="0" eaLnBrk="1" latinLnBrk="1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179576" indent="-201168" algn="l" rtl="0" eaLnBrk="1" latinLnBrk="1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389888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5pPr>
            <a:lvl6pPr marL="1609344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6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5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8pPr>
            <a:lvl9pPr marL="2240280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400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9728" indent="0" algn="ctr">
              <a:buNone/>
            </a:pPr>
            <a:r>
              <a:rPr lang="en-US" altLang="ko-KR" dirty="0" smtClean="0"/>
              <a:t>1. </a:t>
            </a:r>
            <a:r>
              <a:rPr lang="ko-KR" altLang="en-US" dirty="0" smtClean="0"/>
              <a:t>친 절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10542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835695" y="404664"/>
            <a:ext cx="5324476" cy="1066800"/>
          </a:xfrm>
        </p:spPr>
        <p:txBody>
          <a:bodyPr>
            <a:normAutofit/>
          </a:bodyPr>
          <a:lstStyle/>
          <a:p>
            <a:pPr algn="ctr"/>
            <a:r>
              <a:rPr lang="ko-KR" altLang="en-US" b="1" dirty="0" smtClean="0">
                <a:solidFill>
                  <a:schemeClr val="tx1"/>
                </a:solidFill>
              </a:rPr>
              <a:t>고객응대의 기본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5" name="내용 개체 틀 2"/>
          <p:cNvSpPr txBox="1">
            <a:spLocks/>
          </p:cNvSpPr>
          <p:nvPr/>
        </p:nvSpPr>
        <p:spPr>
          <a:xfrm>
            <a:off x="-6821" y="1328719"/>
            <a:ext cx="2807992" cy="335127"/>
          </a:xfrm>
          <a:prstGeom prst="rect">
            <a:avLst/>
          </a:prstGeom>
        </p:spPr>
        <p:txBody>
          <a:bodyPr vert="horz">
            <a:normAutofit fontScale="92500" lnSpcReduction="20000"/>
          </a:bodyPr>
          <a:lstStyle>
            <a:lvl1pPr marL="365760" indent="-256032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•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58368" indent="-246888" algn="l" rtl="0" eaLnBrk="1" latinLnBrk="1" hangingPunct="1">
              <a:spcBef>
                <a:spcPts val="300"/>
              </a:spcBef>
              <a:buClr>
                <a:schemeClr val="accent2"/>
              </a:buClr>
              <a:buFont typeface="Georgia"/>
              <a:buChar char="▫"/>
              <a:defRPr kumimoji="0" sz="1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923544" indent="-219456" algn="l" rtl="0" eaLnBrk="1" latinLnBrk="1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179576" indent="-201168" algn="l" rtl="0" eaLnBrk="1" latinLnBrk="1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389888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5pPr>
            <a:lvl6pPr marL="1609344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6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5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8pPr>
            <a:lvl9pPr marL="2240280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400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9728" indent="0" algn="ctr">
              <a:buNone/>
            </a:pPr>
            <a:r>
              <a:rPr lang="en-US" altLang="ko-KR" dirty="0"/>
              <a:t>2</a:t>
            </a:r>
            <a:r>
              <a:rPr lang="en-US" altLang="ko-KR" dirty="0" smtClean="0"/>
              <a:t>. </a:t>
            </a:r>
            <a:r>
              <a:rPr lang="ko-KR" altLang="en-US" dirty="0" smtClean="0"/>
              <a:t>봉 사 </a:t>
            </a:r>
            <a:endParaRPr lang="ko-KR" altLang="en-US" dirty="0"/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5" y="1844824"/>
            <a:ext cx="5324475" cy="5013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54143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852463" y="404664"/>
            <a:ext cx="5307708" cy="1066800"/>
          </a:xfrm>
        </p:spPr>
        <p:txBody>
          <a:bodyPr>
            <a:normAutofit/>
          </a:bodyPr>
          <a:lstStyle/>
          <a:p>
            <a:pPr algn="ctr"/>
            <a:r>
              <a:rPr lang="ko-KR" altLang="en-US" b="1" dirty="0" smtClean="0">
                <a:solidFill>
                  <a:schemeClr val="tx1"/>
                </a:solidFill>
              </a:rPr>
              <a:t>고객응대의 기본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5" name="내용 개체 틀 2"/>
          <p:cNvSpPr txBox="1">
            <a:spLocks/>
          </p:cNvSpPr>
          <p:nvPr/>
        </p:nvSpPr>
        <p:spPr>
          <a:xfrm>
            <a:off x="-6821" y="1328719"/>
            <a:ext cx="2807992" cy="335127"/>
          </a:xfrm>
          <a:prstGeom prst="rect">
            <a:avLst/>
          </a:prstGeom>
        </p:spPr>
        <p:txBody>
          <a:bodyPr vert="horz">
            <a:normAutofit fontScale="92500" lnSpcReduction="20000"/>
          </a:bodyPr>
          <a:lstStyle>
            <a:lvl1pPr marL="365760" indent="-256032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•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58368" indent="-246888" algn="l" rtl="0" eaLnBrk="1" latinLnBrk="1" hangingPunct="1">
              <a:spcBef>
                <a:spcPts val="300"/>
              </a:spcBef>
              <a:buClr>
                <a:schemeClr val="accent2"/>
              </a:buClr>
              <a:buFont typeface="Georgia"/>
              <a:buChar char="▫"/>
              <a:defRPr kumimoji="0" sz="1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923544" indent="-219456" algn="l" rtl="0" eaLnBrk="1" latinLnBrk="1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179576" indent="-201168" algn="l" rtl="0" eaLnBrk="1" latinLnBrk="1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389888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5pPr>
            <a:lvl6pPr marL="1609344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6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5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8pPr>
            <a:lvl9pPr marL="2240280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400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9728" indent="0" algn="ctr">
              <a:buNone/>
            </a:pPr>
            <a:r>
              <a:rPr lang="en-US" altLang="ko-KR" dirty="0"/>
              <a:t>3</a:t>
            </a:r>
            <a:r>
              <a:rPr lang="en-US" altLang="ko-KR" dirty="0" smtClean="0"/>
              <a:t>. </a:t>
            </a:r>
            <a:r>
              <a:rPr lang="ko-KR" altLang="en-US" dirty="0" err="1" smtClean="0"/>
              <a:t>웃</a:t>
            </a:r>
            <a:r>
              <a:rPr lang="ko-KR" altLang="en-US" dirty="0" smtClean="0"/>
              <a:t> 음 </a:t>
            </a:r>
            <a:endParaRPr lang="ko-KR" alt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2463" y="1844825"/>
            <a:ext cx="5307707" cy="5013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76796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9552" y="404664"/>
            <a:ext cx="8229600" cy="1066800"/>
          </a:xfrm>
        </p:spPr>
        <p:txBody>
          <a:bodyPr/>
          <a:lstStyle/>
          <a:p>
            <a:pPr algn="ctr"/>
            <a:r>
              <a:rPr lang="ko-KR" altLang="en-US" b="1" dirty="0" err="1" smtClean="0">
                <a:solidFill>
                  <a:schemeClr val="tx1"/>
                </a:solidFill>
              </a:rPr>
              <a:t>고객응대시</a:t>
            </a:r>
            <a:r>
              <a:rPr lang="ko-KR" altLang="en-US" b="1" dirty="0" smtClean="0">
                <a:solidFill>
                  <a:schemeClr val="tx1"/>
                </a:solidFill>
              </a:rPr>
              <a:t> 다른 사항으로는</a:t>
            </a:r>
            <a:r>
              <a:rPr lang="en-US" altLang="ko-KR" b="1" dirty="0" smtClean="0">
                <a:solidFill>
                  <a:schemeClr val="tx1"/>
                </a:solidFill>
              </a:rPr>
              <a:t>?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95536" y="1340768"/>
            <a:ext cx="8229600" cy="2592288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endParaRPr lang="en-US" altLang="ko-KR" dirty="0" smtClean="0"/>
          </a:p>
          <a:p>
            <a:r>
              <a:rPr lang="ko-KR" altLang="en-US" sz="1800" dirty="0" err="1" smtClean="0"/>
              <a:t>고객응대시</a:t>
            </a:r>
            <a:r>
              <a:rPr lang="ko-KR" altLang="en-US" sz="1800" dirty="0" smtClean="0"/>
              <a:t> 항상 </a:t>
            </a:r>
            <a:r>
              <a:rPr lang="ko-KR" altLang="en-US" sz="1800" dirty="0" err="1" smtClean="0"/>
              <a:t>오픈마인드를</a:t>
            </a:r>
            <a:r>
              <a:rPr lang="ko-KR" altLang="en-US" sz="1800" dirty="0" smtClean="0"/>
              <a:t> 갖자</a:t>
            </a:r>
            <a:r>
              <a:rPr lang="en-US" altLang="ko-KR" sz="1800" dirty="0" smtClean="0"/>
              <a:t>!</a:t>
            </a:r>
          </a:p>
          <a:p>
            <a:r>
              <a:rPr lang="ko-KR" altLang="en-US" sz="1800" dirty="0" smtClean="0"/>
              <a:t>고객의 인격을 존중하고 자신에게는 엄격한 외유내강의 정신을 가져야 한다</a:t>
            </a:r>
            <a:r>
              <a:rPr lang="en-US" altLang="ko-KR" sz="1800" dirty="0" smtClean="0"/>
              <a:t>.</a:t>
            </a:r>
          </a:p>
          <a:p>
            <a:r>
              <a:rPr lang="ko-KR" altLang="en-US" sz="1800" dirty="0" smtClean="0"/>
              <a:t>타인에게 항상 </a:t>
            </a:r>
            <a:r>
              <a:rPr lang="ko-KR" altLang="en-US" sz="1800" dirty="0" err="1" smtClean="0"/>
              <a:t>겸손하라</a:t>
            </a:r>
            <a:r>
              <a:rPr lang="en-US" altLang="ko-KR" sz="1800" dirty="0" smtClean="0"/>
              <a:t>.</a:t>
            </a:r>
          </a:p>
          <a:p>
            <a:r>
              <a:rPr lang="ko-KR" altLang="en-US" sz="1800" dirty="0" smtClean="0"/>
              <a:t>지나친 언어나 과도한 과묵은 오히려 상대를 불편하게 만든다</a:t>
            </a:r>
            <a:r>
              <a:rPr lang="en-US" altLang="ko-KR" sz="1800" dirty="0" smtClean="0"/>
              <a:t>.</a:t>
            </a:r>
          </a:p>
          <a:p>
            <a:r>
              <a:rPr lang="ko-KR" altLang="en-US" sz="1800" dirty="0" smtClean="0"/>
              <a:t>다른 사람에게 해가 되거나 소속단체에 손해가 되는 일은 </a:t>
            </a:r>
            <a:r>
              <a:rPr lang="ko-KR" altLang="en-US" sz="1800" dirty="0" err="1" smtClean="0"/>
              <a:t>삼가해줘야</a:t>
            </a:r>
            <a:r>
              <a:rPr lang="ko-KR" altLang="en-US" sz="1800" dirty="0" smtClean="0"/>
              <a:t> 한다</a:t>
            </a:r>
            <a:r>
              <a:rPr lang="en-US" altLang="ko-KR" sz="1800" dirty="0" smtClean="0"/>
              <a:t>.</a:t>
            </a:r>
          </a:p>
          <a:p>
            <a:r>
              <a:rPr lang="ko-KR" altLang="en-US" sz="1800" dirty="0" smtClean="0"/>
              <a:t>커뮤니케이션을 이용하여 메시지를 통한 소통을 잘하자</a:t>
            </a:r>
            <a:r>
              <a:rPr lang="en-US" altLang="ko-KR" sz="1800" dirty="0" smtClean="0"/>
              <a:t>.</a:t>
            </a:r>
          </a:p>
          <a:p>
            <a:pPr marL="109728" indent="0">
              <a:buNone/>
            </a:pPr>
            <a:endParaRPr lang="en-US" altLang="ko-KR" sz="1800" dirty="0" smtClean="0"/>
          </a:p>
          <a:p>
            <a:pPr marL="109728" indent="0">
              <a:buNone/>
            </a:pPr>
            <a:endParaRPr lang="en-US" altLang="ko-KR" sz="1800" dirty="0"/>
          </a:p>
          <a:p>
            <a:pPr marL="109728" indent="0">
              <a:buNone/>
            </a:pPr>
            <a:endParaRPr lang="en-US" altLang="ko-KR" sz="1800" dirty="0"/>
          </a:p>
        </p:txBody>
      </p:sp>
      <p:sp>
        <p:nvSpPr>
          <p:cNvPr id="5" name="내용 개체 틀 2"/>
          <p:cNvSpPr txBox="1">
            <a:spLocks/>
          </p:cNvSpPr>
          <p:nvPr/>
        </p:nvSpPr>
        <p:spPr>
          <a:xfrm>
            <a:off x="539552" y="4437112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65760" indent="-256032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•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58368" indent="-246888" algn="l" rtl="0" eaLnBrk="1" latinLnBrk="1" hangingPunct="1">
              <a:spcBef>
                <a:spcPts val="300"/>
              </a:spcBef>
              <a:buClr>
                <a:schemeClr val="accent2"/>
              </a:buClr>
              <a:buFont typeface="Georgia"/>
              <a:buChar char="▫"/>
              <a:defRPr kumimoji="0" sz="26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923544" indent="-219456" algn="l" rtl="0" eaLnBrk="1" latinLnBrk="1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179576" indent="-201168" algn="l" rtl="0" eaLnBrk="1" latinLnBrk="1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2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389888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20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5pPr>
            <a:lvl6pPr marL="1609344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6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5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8pPr>
            <a:lvl9pPr marL="2240280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400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9728" indent="0">
              <a:buFont typeface="Georgia"/>
              <a:buNone/>
            </a:pPr>
            <a:endParaRPr lang="en-US" altLang="ko-KR" dirty="0" smtClean="0"/>
          </a:p>
        </p:txBody>
      </p:sp>
      <p:sp>
        <p:nvSpPr>
          <p:cNvPr id="6" name="내용 개체 틀 2"/>
          <p:cNvSpPr txBox="1">
            <a:spLocks/>
          </p:cNvSpPr>
          <p:nvPr/>
        </p:nvSpPr>
        <p:spPr>
          <a:xfrm>
            <a:off x="611560" y="5085184"/>
            <a:ext cx="2376264" cy="350608"/>
          </a:xfrm>
          <a:prstGeom prst="rect">
            <a:avLst/>
          </a:prstGeom>
        </p:spPr>
        <p:txBody>
          <a:bodyPr vert="horz">
            <a:normAutofit lnSpcReduction="10000"/>
          </a:bodyPr>
          <a:lstStyle>
            <a:lvl1pPr marL="365760" indent="-256032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•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58368" indent="-246888" algn="l" rtl="0" eaLnBrk="1" latinLnBrk="1" hangingPunct="1">
              <a:spcBef>
                <a:spcPts val="300"/>
              </a:spcBef>
              <a:buClr>
                <a:schemeClr val="accent2"/>
              </a:buClr>
              <a:buFont typeface="Georgia"/>
              <a:buChar char="▫"/>
              <a:defRPr kumimoji="0" sz="26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923544" indent="-219456" algn="l" rtl="0" eaLnBrk="1" latinLnBrk="1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179576" indent="-201168" algn="l" rtl="0" eaLnBrk="1" latinLnBrk="1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2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389888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20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5pPr>
            <a:lvl6pPr marL="1609344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6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5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8pPr>
            <a:lvl9pPr marL="2240280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400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9728" indent="0">
              <a:buFont typeface="Georgia"/>
              <a:buNone/>
            </a:pPr>
            <a:endParaRPr lang="en-US" altLang="ko-KR" sz="1800" dirty="0" smtClean="0"/>
          </a:p>
          <a:p>
            <a:pPr marL="109728" indent="0">
              <a:buFont typeface="Georgia"/>
              <a:buNone/>
            </a:pPr>
            <a:endParaRPr lang="en-US" altLang="ko-KR" sz="1800" dirty="0" smtClean="0"/>
          </a:p>
          <a:p>
            <a:pPr marL="109728" indent="0">
              <a:buFont typeface="Georgia"/>
              <a:buNone/>
            </a:pPr>
            <a:endParaRPr lang="en-US" altLang="ko-KR" sz="1800" dirty="0" smtClean="0"/>
          </a:p>
          <a:p>
            <a:pPr marL="109728" indent="0">
              <a:buFont typeface="Georgia"/>
              <a:buNone/>
            </a:pPr>
            <a:endParaRPr lang="en-US" altLang="ko-KR" sz="1800" dirty="0"/>
          </a:p>
        </p:txBody>
      </p:sp>
      <p:sp>
        <p:nvSpPr>
          <p:cNvPr id="4" name="직사각형 3"/>
          <p:cNvSpPr/>
          <p:nvPr/>
        </p:nvSpPr>
        <p:spPr>
          <a:xfrm>
            <a:off x="610816" y="3802994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marL="109728" indent="0">
              <a:buNone/>
            </a:pPr>
            <a:r>
              <a:rPr lang="ko-KR" altLang="en-US" dirty="0"/>
              <a:t>★웃음을 잃지 말자 </a:t>
            </a:r>
            <a:r>
              <a:rPr lang="en-US" altLang="ko-KR" dirty="0"/>
              <a:t>!!!</a:t>
            </a:r>
          </a:p>
          <a:p>
            <a:pPr marL="109728" indent="0">
              <a:buNone/>
            </a:pP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649977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259632" y="404664"/>
            <a:ext cx="6768752" cy="1066800"/>
          </a:xfrm>
        </p:spPr>
        <p:txBody>
          <a:bodyPr/>
          <a:lstStyle/>
          <a:p>
            <a:pPr algn="ctr"/>
            <a:r>
              <a:rPr lang="ko-KR" altLang="en-US" b="1" dirty="0" err="1" smtClean="0">
                <a:solidFill>
                  <a:schemeClr val="tx1"/>
                </a:solidFill>
              </a:rPr>
              <a:t>영상의학실</a:t>
            </a:r>
            <a:r>
              <a:rPr lang="ko-KR" altLang="en-US" b="1" dirty="0" smtClean="0">
                <a:solidFill>
                  <a:schemeClr val="tx1"/>
                </a:solidFill>
              </a:rPr>
              <a:t> 전경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pic>
        <p:nvPicPr>
          <p:cNvPr id="3074" name="Picture 2" descr="C:\Users\user200\Desktop\새 폴더\KakaoTalk_20220321_10225601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484784"/>
            <a:ext cx="6768752" cy="4824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3081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214414" y="404664"/>
            <a:ext cx="6741962" cy="1066800"/>
          </a:xfrm>
        </p:spPr>
        <p:txBody>
          <a:bodyPr/>
          <a:lstStyle/>
          <a:p>
            <a:pPr algn="ctr"/>
            <a:r>
              <a:rPr lang="ko-KR" altLang="en-US" b="1" dirty="0" smtClean="0">
                <a:solidFill>
                  <a:schemeClr val="tx1"/>
                </a:solidFill>
              </a:rPr>
              <a:t>초음파실 전경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pic>
        <p:nvPicPr>
          <p:cNvPr id="7170" name="Picture 2" descr="C:\Users\user200\Desktop\새 폴더\KakaoTalk_20220321_093546026_2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4414" y="1700808"/>
            <a:ext cx="6741962" cy="4252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0313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11560" y="404664"/>
            <a:ext cx="8229600" cy="1066800"/>
          </a:xfrm>
        </p:spPr>
        <p:txBody>
          <a:bodyPr/>
          <a:lstStyle/>
          <a:p>
            <a:pPr algn="ctr"/>
            <a:r>
              <a:rPr lang="en-US" altLang="ko-KR" b="1" dirty="0" smtClean="0">
                <a:solidFill>
                  <a:schemeClr val="tx1"/>
                </a:solidFill>
              </a:rPr>
              <a:t>X-ray </a:t>
            </a:r>
            <a:r>
              <a:rPr lang="ko-KR" altLang="en-US" b="1" dirty="0" smtClean="0">
                <a:solidFill>
                  <a:schemeClr val="tx1"/>
                </a:solidFill>
              </a:rPr>
              <a:t>고객응대</a:t>
            </a:r>
            <a:r>
              <a:rPr lang="en-US" altLang="ko-KR" b="1" dirty="0" smtClean="0">
                <a:solidFill>
                  <a:schemeClr val="tx1"/>
                </a:solidFill>
              </a:rPr>
              <a:t> </a:t>
            </a:r>
            <a:r>
              <a:rPr lang="ko-KR" altLang="en-US" b="1" dirty="0" smtClean="0">
                <a:solidFill>
                  <a:schemeClr val="tx1"/>
                </a:solidFill>
              </a:rPr>
              <a:t>및 검사 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pic>
        <p:nvPicPr>
          <p:cNvPr id="5" name="내용 개체 틀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56" y="1329713"/>
            <a:ext cx="2880000" cy="2074839"/>
          </a:xfrm>
        </p:spPr>
      </p:pic>
      <p:pic>
        <p:nvPicPr>
          <p:cNvPr id="6" name="내용 개체 틀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9693" y="1340769"/>
            <a:ext cx="2880000" cy="2063784"/>
          </a:xfrm>
        </p:spPr>
      </p:pic>
      <p:pic>
        <p:nvPicPr>
          <p:cNvPr id="1027" name="Picture 3" descr="C:\Users\user200\Desktop\새 폴더\KakaoTalk_20220321_093628618_1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8496" y="1345729"/>
            <a:ext cx="2880000" cy="2063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user200\Desktop\새 폴더\KakaoTalk_20220321_093628618_2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3075" y="3901938"/>
            <a:ext cx="2871142" cy="2060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내용 개체 틀 2"/>
          <p:cNvSpPr txBox="1">
            <a:spLocks/>
          </p:cNvSpPr>
          <p:nvPr/>
        </p:nvSpPr>
        <p:spPr>
          <a:xfrm>
            <a:off x="107504" y="3404553"/>
            <a:ext cx="2871142" cy="335127"/>
          </a:xfrm>
          <a:prstGeom prst="rect">
            <a:avLst/>
          </a:prstGeom>
        </p:spPr>
        <p:txBody>
          <a:bodyPr vert="horz">
            <a:normAutofit fontScale="85000" lnSpcReduction="10000"/>
          </a:bodyPr>
          <a:lstStyle>
            <a:lvl1pPr marL="365760" indent="-256032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•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58368" indent="-246888" algn="l" rtl="0" eaLnBrk="1" latinLnBrk="1" hangingPunct="1">
              <a:spcBef>
                <a:spcPts val="300"/>
              </a:spcBef>
              <a:buClr>
                <a:schemeClr val="accent2"/>
              </a:buClr>
              <a:buFont typeface="Georgia"/>
              <a:buChar char="▫"/>
              <a:defRPr kumimoji="0" sz="1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923544" indent="-219456" algn="l" rtl="0" eaLnBrk="1" latinLnBrk="1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179576" indent="-201168" algn="l" rtl="0" eaLnBrk="1" latinLnBrk="1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389888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5pPr>
            <a:lvl6pPr marL="1609344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6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5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8pPr>
            <a:lvl9pPr marL="2240280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400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9728" indent="0">
              <a:buNone/>
            </a:pPr>
            <a:r>
              <a:rPr lang="ko-KR" altLang="en-US" dirty="0" err="1" smtClean="0"/>
              <a:t>접수대에서</a:t>
            </a:r>
            <a:r>
              <a:rPr lang="ko-KR" altLang="en-US" dirty="0" smtClean="0"/>
              <a:t> 접수 및 안내</a:t>
            </a:r>
            <a:endParaRPr lang="ko-KR" altLang="en-US" dirty="0"/>
          </a:p>
        </p:txBody>
      </p:sp>
      <p:sp>
        <p:nvSpPr>
          <p:cNvPr id="18" name="내용 개체 틀 2"/>
          <p:cNvSpPr txBox="1">
            <a:spLocks/>
          </p:cNvSpPr>
          <p:nvPr/>
        </p:nvSpPr>
        <p:spPr>
          <a:xfrm>
            <a:off x="5988496" y="3415394"/>
            <a:ext cx="2807992" cy="335127"/>
          </a:xfrm>
          <a:prstGeom prst="rect">
            <a:avLst/>
          </a:prstGeom>
        </p:spPr>
        <p:txBody>
          <a:bodyPr vert="horz">
            <a:normAutofit fontScale="92500" lnSpcReduction="20000"/>
          </a:bodyPr>
          <a:lstStyle>
            <a:lvl1pPr marL="365760" indent="-256032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•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58368" indent="-246888" algn="l" rtl="0" eaLnBrk="1" latinLnBrk="1" hangingPunct="1">
              <a:spcBef>
                <a:spcPts val="300"/>
              </a:spcBef>
              <a:buClr>
                <a:schemeClr val="accent2"/>
              </a:buClr>
              <a:buFont typeface="Georgia"/>
              <a:buChar char="▫"/>
              <a:defRPr kumimoji="0" sz="1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923544" indent="-219456" algn="l" rtl="0" eaLnBrk="1" latinLnBrk="1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179576" indent="-201168" algn="l" rtl="0" eaLnBrk="1" latinLnBrk="1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389888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5pPr>
            <a:lvl6pPr marL="1609344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6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5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8pPr>
            <a:lvl9pPr marL="2240280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400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9728" indent="0" algn="ctr">
              <a:buNone/>
            </a:pPr>
            <a:r>
              <a:rPr lang="ko-KR" altLang="en-US" dirty="0" smtClean="0"/>
              <a:t>자세 </a:t>
            </a:r>
            <a:r>
              <a:rPr lang="ko-KR" altLang="en-US" dirty="0" err="1" smtClean="0"/>
              <a:t>잡은후</a:t>
            </a:r>
            <a:r>
              <a:rPr lang="ko-KR" altLang="en-US" dirty="0" smtClean="0"/>
              <a:t> 검사</a:t>
            </a:r>
            <a:endParaRPr lang="ko-KR" altLang="en-US" dirty="0"/>
          </a:p>
        </p:txBody>
      </p:sp>
      <p:sp>
        <p:nvSpPr>
          <p:cNvPr id="19" name="내용 개체 틀 2"/>
          <p:cNvSpPr txBox="1">
            <a:spLocks/>
          </p:cNvSpPr>
          <p:nvPr/>
        </p:nvSpPr>
        <p:spPr>
          <a:xfrm>
            <a:off x="3059512" y="3415394"/>
            <a:ext cx="2807992" cy="335127"/>
          </a:xfrm>
          <a:prstGeom prst="rect">
            <a:avLst/>
          </a:prstGeom>
        </p:spPr>
        <p:txBody>
          <a:bodyPr vert="horz">
            <a:normAutofit fontScale="92500" lnSpcReduction="20000"/>
          </a:bodyPr>
          <a:lstStyle>
            <a:lvl1pPr marL="365760" indent="-256032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•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58368" indent="-246888" algn="l" rtl="0" eaLnBrk="1" latinLnBrk="1" hangingPunct="1">
              <a:spcBef>
                <a:spcPts val="300"/>
              </a:spcBef>
              <a:buClr>
                <a:schemeClr val="accent2"/>
              </a:buClr>
              <a:buFont typeface="Georgia"/>
              <a:buChar char="▫"/>
              <a:defRPr kumimoji="0" sz="1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923544" indent="-219456" algn="l" rtl="0" eaLnBrk="1" latinLnBrk="1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179576" indent="-201168" algn="l" rtl="0" eaLnBrk="1" latinLnBrk="1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389888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5pPr>
            <a:lvl6pPr marL="1609344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6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5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8pPr>
            <a:lvl9pPr marL="2240280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400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9728" indent="0" algn="ctr">
              <a:buNone/>
            </a:pPr>
            <a:r>
              <a:rPr lang="ko-KR" altLang="en-US" dirty="0" smtClean="0"/>
              <a:t>촬영실로 입장</a:t>
            </a:r>
            <a:endParaRPr lang="ko-KR" altLang="en-US" dirty="0"/>
          </a:p>
        </p:txBody>
      </p:sp>
      <p:sp>
        <p:nvSpPr>
          <p:cNvPr id="20" name="내용 개체 틀 2"/>
          <p:cNvSpPr txBox="1">
            <a:spLocks/>
          </p:cNvSpPr>
          <p:nvPr/>
        </p:nvSpPr>
        <p:spPr>
          <a:xfrm>
            <a:off x="1536626" y="5962345"/>
            <a:ext cx="2871142" cy="895655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65760" indent="-256032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•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58368" indent="-246888" algn="l" rtl="0" eaLnBrk="1" latinLnBrk="1" hangingPunct="1">
              <a:spcBef>
                <a:spcPts val="300"/>
              </a:spcBef>
              <a:buClr>
                <a:schemeClr val="accent2"/>
              </a:buClr>
              <a:buFont typeface="Georgia"/>
              <a:buChar char="▫"/>
              <a:defRPr kumimoji="0" sz="1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923544" indent="-219456" algn="l" rtl="0" eaLnBrk="1" latinLnBrk="1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179576" indent="-201168" algn="l" rtl="0" eaLnBrk="1" latinLnBrk="1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389888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5pPr>
            <a:lvl6pPr marL="1609344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6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5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8pPr>
            <a:lvl9pPr marL="2240280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400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9728" indent="0">
              <a:buNone/>
            </a:pPr>
            <a:r>
              <a:rPr lang="ko-KR" altLang="en-US" dirty="0" smtClean="0"/>
              <a:t>검사 후 다음검사 안내</a:t>
            </a:r>
            <a:endParaRPr lang="en-US" altLang="ko-KR" dirty="0" smtClean="0"/>
          </a:p>
          <a:p>
            <a:pPr marL="109728" indent="0">
              <a:buNone/>
            </a:pPr>
            <a:endParaRPr lang="ko-KR" altLang="en-US" dirty="0"/>
          </a:p>
        </p:txBody>
      </p:sp>
      <p:sp>
        <p:nvSpPr>
          <p:cNvPr id="21" name="내용 개체 틀 2"/>
          <p:cNvSpPr txBox="1">
            <a:spLocks/>
          </p:cNvSpPr>
          <p:nvPr/>
        </p:nvSpPr>
        <p:spPr>
          <a:xfrm>
            <a:off x="4557674" y="5962346"/>
            <a:ext cx="2871142" cy="335127"/>
          </a:xfrm>
          <a:prstGeom prst="rect">
            <a:avLst/>
          </a:prstGeom>
        </p:spPr>
        <p:txBody>
          <a:bodyPr vert="horz">
            <a:normAutofit fontScale="92500" lnSpcReduction="20000"/>
          </a:bodyPr>
          <a:lstStyle>
            <a:lvl1pPr marL="365760" indent="-256032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•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58368" indent="-246888" algn="l" rtl="0" eaLnBrk="1" latinLnBrk="1" hangingPunct="1">
              <a:spcBef>
                <a:spcPts val="300"/>
              </a:spcBef>
              <a:buClr>
                <a:schemeClr val="accent2"/>
              </a:buClr>
              <a:buFont typeface="Georgia"/>
              <a:buChar char="▫"/>
              <a:defRPr kumimoji="0" sz="1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923544" indent="-219456" algn="l" rtl="0" eaLnBrk="1" latinLnBrk="1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179576" indent="-201168" algn="l" rtl="0" eaLnBrk="1" latinLnBrk="1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389888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5pPr>
            <a:lvl6pPr marL="1609344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6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5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8pPr>
            <a:lvl9pPr marL="2240280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400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9728" indent="0" algn="ctr">
              <a:buNone/>
            </a:pPr>
            <a:r>
              <a:rPr lang="ko-KR" altLang="en-US" dirty="0" smtClean="0"/>
              <a:t>소독 및 방역</a:t>
            </a:r>
            <a:endParaRPr lang="ko-KR" altLang="en-US" dirty="0"/>
          </a:p>
        </p:txBody>
      </p:sp>
      <p:pic>
        <p:nvPicPr>
          <p:cNvPr id="1035" name="Picture 11" descr="C:\Users\user200\Desktop\새 폴더\KakaoTalk_20220321_095632964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7674" y="3901938"/>
            <a:ext cx="2870822" cy="2060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9207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1473" y="404664"/>
            <a:ext cx="8943303" cy="1066800"/>
          </a:xfrm>
        </p:spPr>
        <p:txBody>
          <a:bodyPr>
            <a:normAutofit/>
          </a:bodyPr>
          <a:lstStyle/>
          <a:p>
            <a:pPr algn="ctr"/>
            <a:r>
              <a:rPr lang="en-US" altLang="ko-KR" b="1" dirty="0" smtClean="0">
                <a:solidFill>
                  <a:schemeClr val="tx1"/>
                </a:solidFill>
              </a:rPr>
              <a:t>CT </a:t>
            </a:r>
            <a:r>
              <a:rPr lang="ko-KR" altLang="en-US" b="1" dirty="0" smtClean="0">
                <a:solidFill>
                  <a:schemeClr val="tx1"/>
                </a:solidFill>
              </a:rPr>
              <a:t>고객응대</a:t>
            </a:r>
            <a:r>
              <a:rPr lang="en-US" altLang="ko-KR" b="1" dirty="0" smtClean="0">
                <a:solidFill>
                  <a:schemeClr val="tx1"/>
                </a:solidFill>
              </a:rPr>
              <a:t> </a:t>
            </a:r>
            <a:r>
              <a:rPr lang="ko-KR" altLang="en-US" b="1" dirty="0" smtClean="0">
                <a:solidFill>
                  <a:schemeClr val="tx1"/>
                </a:solidFill>
              </a:rPr>
              <a:t>및 검사 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17" name="내용 개체 틀 2"/>
          <p:cNvSpPr txBox="1">
            <a:spLocks/>
          </p:cNvSpPr>
          <p:nvPr/>
        </p:nvSpPr>
        <p:spPr>
          <a:xfrm>
            <a:off x="107504" y="3404553"/>
            <a:ext cx="2871142" cy="335127"/>
          </a:xfrm>
          <a:prstGeom prst="rect">
            <a:avLst/>
          </a:prstGeom>
        </p:spPr>
        <p:txBody>
          <a:bodyPr vert="horz">
            <a:noAutofit/>
          </a:bodyPr>
          <a:lstStyle>
            <a:lvl1pPr marL="365760" indent="-256032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•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58368" indent="-246888" algn="l" rtl="0" eaLnBrk="1" latinLnBrk="1" hangingPunct="1">
              <a:spcBef>
                <a:spcPts val="300"/>
              </a:spcBef>
              <a:buClr>
                <a:schemeClr val="accent2"/>
              </a:buClr>
              <a:buFont typeface="Georgia"/>
              <a:buChar char="▫"/>
              <a:defRPr kumimoji="0" sz="1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923544" indent="-219456" algn="l" rtl="0" eaLnBrk="1" latinLnBrk="1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179576" indent="-201168" algn="l" rtl="0" eaLnBrk="1" latinLnBrk="1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389888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5pPr>
            <a:lvl6pPr marL="1609344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6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5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8pPr>
            <a:lvl9pPr marL="2240280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400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9728" indent="0">
              <a:buNone/>
            </a:pPr>
            <a:endParaRPr lang="en-US" altLang="ko-KR" sz="1400" dirty="0" smtClean="0"/>
          </a:p>
        </p:txBody>
      </p:sp>
      <p:sp>
        <p:nvSpPr>
          <p:cNvPr id="19" name="내용 개체 틀 2"/>
          <p:cNvSpPr txBox="1">
            <a:spLocks/>
          </p:cNvSpPr>
          <p:nvPr/>
        </p:nvSpPr>
        <p:spPr>
          <a:xfrm>
            <a:off x="3203848" y="3415394"/>
            <a:ext cx="5850930" cy="335127"/>
          </a:xfrm>
          <a:prstGeom prst="rect">
            <a:avLst/>
          </a:prstGeom>
        </p:spPr>
        <p:txBody>
          <a:bodyPr vert="horz">
            <a:normAutofit fontScale="92500" lnSpcReduction="20000"/>
          </a:bodyPr>
          <a:lstStyle>
            <a:lvl1pPr marL="365760" indent="-256032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•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58368" indent="-246888" algn="l" rtl="0" eaLnBrk="1" latinLnBrk="1" hangingPunct="1">
              <a:spcBef>
                <a:spcPts val="300"/>
              </a:spcBef>
              <a:buClr>
                <a:schemeClr val="accent2"/>
              </a:buClr>
              <a:buFont typeface="Georgia"/>
              <a:buChar char="▫"/>
              <a:defRPr kumimoji="0" sz="1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923544" indent="-219456" algn="l" rtl="0" eaLnBrk="1" latinLnBrk="1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179576" indent="-201168" algn="l" rtl="0" eaLnBrk="1" latinLnBrk="1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389888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5pPr>
            <a:lvl6pPr marL="1609344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6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5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8pPr>
            <a:lvl9pPr marL="2240280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400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9728" indent="0" algn="ctr">
              <a:buNone/>
            </a:pPr>
            <a:r>
              <a:rPr lang="ko-KR" altLang="en-US" dirty="0" smtClean="0"/>
              <a:t>환자분 검사준비 및 주의사항 안내</a:t>
            </a:r>
            <a:endParaRPr lang="ko-KR" altLang="en-US" dirty="0"/>
          </a:p>
        </p:txBody>
      </p:sp>
      <p:sp>
        <p:nvSpPr>
          <p:cNvPr id="20" name="내용 개체 틀 2"/>
          <p:cNvSpPr txBox="1">
            <a:spLocks/>
          </p:cNvSpPr>
          <p:nvPr/>
        </p:nvSpPr>
        <p:spPr>
          <a:xfrm>
            <a:off x="107503" y="5962346"/>
            <a:ext cx="2864693" cy="335127"/>
          </a:xfrm>
          <a:prstGeom prst="rect">
            <a:avLst/>
          </a:prstGeom>
        </p:spPr>
        <p:txBody>
          <a:bodyPr vert="horz">
            <a:normAutofit fontScale="92500" lnSpcReduction="20000"/>
          </a:bodyPr>
          <a:lstStyle>
            <a:lvl1pPr marL="365760" indent="-256032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•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58368" indent="-246888" algn="l" rtl="0" eaLnBrk="1" latinLnBrk="1" hangingPunct="1">
              <a:spcBef>
                <a:spcPts val="300"/>
              </a:spcBef>
              <a:buClr>
                <a:schemeClr val="accent2"/>
              </a:buClr>
              <a:buFont typeface="Georgia"/>
              <a:buChar char="▫"/>
              <a:defRPr kumimoji="0" sz="1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923544" indent="-219456" algn="l" rtl="0" eaLnBrk="1" latinLnBrk="1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179576" indent="-201168" algn="l" rtl="0" eaLnBrk="1" latinLnBrk="1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389888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5pPr>
            <a:lvl6pPr marL="1609344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6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5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8pPr>
            <a:lvl9pPr marL="2240280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400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9728" indent="0" algn="ctr">
              <a:buNone/>
            </a:pPr>
            <a:r>
              <a:rPr lang="ko-KR" altLang="en-US" dirty="0" smtClean="0"/>
              <a:t>검사시작</a:t>
            </a:r>
            <a:endParaRPr lang="ko-KR" altLang="en-US" dirty="0"/>
          </a:p>
        </p:txBody>
      </p:sp>
      <p:sp>
        <p:nvSpPr>
          <p:cNvPr id="21" name="내용 개체 틀 2"/>
          <p:cNvSpPr txBox="1">
            <a:spLocks/>
          </p:cNvSpPr>
          <p:nvPr/>
        </p:nvSpPr>
        <p:spPr>
          <a:xfrm>
            <a:off x="3203847" y="5962346"/>
            <a:ext cx="2836093" cy="335127"/>
          </a:xfrm>
          <a:prstGeom prst="rect">
            <a:avLst/>
          </a:prstGeom>
        </p:spPr>
        <p:txBody>
          <a:bodyPr vert="horz">
            <a:normAutofit fontScale="92500" lnSpcReduction="20000"/>
          </a:bodyPr>
          <a:lstStyle>
            <a:lvl1pPr marL="365760" indent="-256032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•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58368" indent="-246888" algn="l" rtl="0" eaLnBrk="1" latinLnBrk="1" hangingPunct="1">
              <a:spcBef>
                <a:spcPts val="300"/>
              </a:spcBef>
              <a:buClr>
                <a:schemeClr val="accent2"/>
              </a:buClr>
              <a:buFont typeface="Georgia"/>
              <a:buChar char="▫"/>
              <a:defRPr kumimoji="0" sz="1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923544" indent="-219456" algn="l" rtl="0" eaLnBrk="1" latinLnBrk="1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179576" indent="-201168" algn="l" rtl="0" eaLnBrk="1" latinLnBrk="1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389888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5pPr>
            <a:lvl6pPr marL="1609344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6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5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8pPr>
            <a:lvl9pPr marL="2240280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400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9728" indent="0" algn="ctr">
              <a:buNone/>
            </a:pPr>
            <a:r>
              <a:rPr lang="ko-KR" altLang="en-US" dirty="0" smtClean="0"/>
              <a:t>검사 후 환자분 안내</a:t>
            </a:r>
            <a:endParaRPr lang="ko-KR" altLang="en-US" dirty="0"/>
          </a:p>
        </p:txBody>
      </p:sp>
      <p:pic>
        <p:nvPicPr>
          <p:cNvPr id="2050" name="Picture 2" descr="C:\Users\user200\Desktop\새 폴더\KakaoTalk_20220321_093604976_2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473" y="1345730"/>
            <a:ext cx="2860724" cy="2053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user200\Desktop\새 폴더\KakaoTalk_20220321_093604976_2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1345730"/>
            <a:ext cx="2836093" cy="2053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내용 개체 틀 2"/>
          <p:cNvSpPr txBox="1">
            <a:spLocks/>
          </p:cNvSpPr>
          <p:nvPr/>
        </p:nvSpPr>
        <p:spPr>
          <a:xfrm>
            <a:off x="134565" y="3416951"/>
            <a:ext cx="2837631" cy="335127"/>
          </a:xfrm>
          <a:prstGeom prst="rect">
            <a:avLst/>
          </a:prstGeom>
        </p:spPr>
        <p:txBody>
          <a:bodyPr vert="horz">
            <a:normAutofit fontScale="92500" lnSpcReduction="20000"/>
          </a:bodyPr>
          <a:lstStyle>
            <a:lvl1pPr marL="365760" indent="-256032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•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58368" indent="-246888" algn="l" rtl="0" eaLnBrk="1" latinLnBrk="1" hangingPunct="1">
              <a:spcBef>
                <a:spcPts val="300"/>
              </a:spcBef>
              <a:buClr>
                <a:schemeClr val="accent2"/>
              </a:buClr>
              <a:buFont typeface="Georgia"/>
              <a:buChar char="▫"/>
              <a:defRPr kumimoji="0" sz="1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923544" indent="-219456" algn="l" rtl="0" eaLnBrk="1" latinLnBrk="1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179576" indent="-201168" algn="l" rtl="0" eaLnBrk="1" latinLnBrk="1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389888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5pPr>
            <a:lvl6pPr marL="1609344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6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5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8pPr>
            <a:lvl9pPr marL="2240280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400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9728" indent="0" algn="ctr">
              <a:buNone/>
            </a:pPr>
            <a:r>
              <a:rPr lang="ko-KR" altLang="en-US" dirty="0" smtClean="0"/>
              <a:t>환</a:t>
            </a:r>
            <a:r>
              <a:rPr lang="ko-KR" altLang="en-US" dirty="0"/>
              <a:t>자</a:t>
            </a:r>
            <a:r>
              <a:rPr lang="ko-KR" altLang="en-US" dirty="0" smtClean="0"/>
              <a:t> 확인 후 </a:t>
            </a:r>
            <a:r>
              <a:rPr lang="en-US" altLang="ko-KR" dirty="0" smtClean="0"/>
              <a:t>CT</a:t>
            </a:r>
            <a:r>
              <a:rPr lang="ko-KR" altLang="en-US" dirty="0" smtClean="0"/>
              <a:t>실 입장</a:t>
            </a:r>
            <a:endParaRPr lang="ko-KR" altLang="en-US" dirty="0"/>
          </a:p>
        </p:txBody>
      </p:sp>
      <p:pic>
        <p:nvPicPr>
          <p:cNvPr id="2052" name="Picture 4" descr="C:\Users\user200\Desktop\새 폴더\KakaoTalk_20220321_093604976_1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7815" y="1345730"/>
            <a:ext cx="2836963" cy="2053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C:\Users\user200\Desktop\새 폴더\KakaoTalk_20220321_093604976_15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473" y="3882962"/>
            <a:ext cx="2860724" cy="2060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Picture 9" descr="C:\Users\user200\Desktop\새 폴더\KakaoTalk_20220321_093604976_22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3882962"/>
            <a:ext cx="2836092" cy="2041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C:\Users\user\Desktop\KakaoTalk_20220324_181745588_02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217814" y="3857628"/>
            <a:ext cx="2836963" cy="2071702"/>
          </a:xfrm>
          <a:prstGeom prst="rect">
            <a:avLst/>
          </a:prstGeom>
          <a:noFill/>
        </p:spPr>
      </p:pic>
      <p:sp>
        <p:nvSpPr>
          <p:cNvPr id="14" name="내용 개체 틀 2"/>
          <p:cNvSpPr txBox="1">
            <a:spLocks/>
          </p:cNvSpPr>
          <p:nvPr/>
        </p:nvSpPr>
        <p:spPr>
          <a:xfrm>
            <a:off x="6217813" y="5929330"/>
            <a:ext cx="2836963" cy="335127"/>
          </a:xfrm>
          <a:prstGeom prst="rect">
            <a:avLst/>
          </a:prstGeom>
        </p:spPr>
        <p:txBody>
          <a:bodyPr vert="horz">
            <a:normAutofit fontScale="92500" lnSpcReduction="20000"/>
          </a:bodyPr>
          <a:lstStyle>
            <a:lvl1pPr marL="365760" indent="-256032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•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58368" indent="-246888" algn="l" rtl="0" eaLnBrk="1" latinLnBrk="1" hangingPunct="1">
              <a:spcBef>
                <a:spcPts val="300"/>
              </a:spcBef>
              <a:buClr>
                <a:schemeClr val="accent2"/>
              </a:buClr>
              <a:buFont typeface="Georgia"/>
              <a:buChar char="▫"/>
              <a:defRPr kumimoji="0" sz="1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923544" indent="-219456" algn="l" rtl="0" eaLnBrk="1" latinLnBrk="1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179576" indent="-201168" algn="l" rtl="0" eaLnBrk="1" latinLnBrk="1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389888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5pPr>
            <a:lvl6pPr marL="1609344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6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5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8pPr>
            <a:lvl9pPr marL="2240280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400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9728" indent="0" algn="ctr">
              <a:buNone/>
            </a:pPr>
            <a:r>
              <a:rPr lang="ko-KR" altLang="en-US" dirty="0" smtClean="0"/>
              <a:t>소독 및 방역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22844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14282" y="404664"/>
            <a:ext cx="8779950" cy="1066800"/>
          </a:xfrm>
        </p:spPr>
        <p:txBody>
          <a:bodyPr>
            <a:normAutofit/>
          </a:bodyPr>
          <a:lstStyle/>
          <a:p>
            <a:pPr algn="ctr"/>
            <a:r>
              <a:rPr lang="en-US" altLang="ko-KR" b="1" dirty="0" smtClean="0">
                <a:solidFill>
                  <a:schemeClr val="tx1"/>
                </a:solidFill>
              </a:rPr>
              <a:t>CT</a:t>
            </a:r>
            <a:r>
              <a:rPr lang="ko-KR" altLang="en-US" b="1" dirty="0" smtClean="0">
                <a:solidFill>
                  <a:schemeClr val="tx1"/>
                </a:solidFill>
              </a:rPr>
              <a:t>안정실 전경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pic>
        <p:nvPicPr>
          <p:cNvPr id="4098" name="Picture 2" descr="C:\Users\user\Desktop\KakaoTalk_20220325_150915462_0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857365"/>
            <a:ext cx="4214842" cy="3786214"/>
          </a:xfrm>
          <a:prstGeom prst="rect">
            <a:avLst/>
          </a:prstGeom>
          <a:noFill/>
        </p:spPr>
      </p:pic>
      <p:pic>
        <p:nvPicPr>
          <p:cNvPr id="4103" name="Picture 7" descr="C:\Users\user\Desktop\KakaoTalk_20220325_150915462_0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1857364"/>
            <a:ext cx="4422232" cy="378621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43910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87787" y="404664"/>
            <a:ext cx="8785781" cy="1066800"/>
          </a:xfrm>
        </p:spPr>
        <p:txBody>
          <a:bodyPr>
            <a:normAutofit/>
          </a:bodyPr>
          <a:lstStyle/>
          <a:p>
            <a:pPr algn="ctr"/>
            <a:r>
              <a:rPr lang="en-US" altLang="ko-KR" b="1" dirty="0" smtClean="0">
                <a:solidFill>
                  <a:schemeClr val="tx1"/>
                </a:solidFill>
              </a:rPr>
              <a:t>CT</a:t>
            </a:r>
            <a:r>
              <a:rPr lang="ko-KR" altLang="en-US" b="1" dirty="0" smtClean="0">
                <a:solidFill>
                  <a:schemeClr val="tx1"/>
                </a:solidFill>
              </a:rPr>
              <a:t>안정실 고객응대</a:t>
            </a:r>
            <a:r>
              <a:rPr lang="en-US" altLang="ko-KR" b="1" dirty="0" smtClean="0">
                <a:solidFill>
                  <a:schemeClr val="tx1"/>
                </a:solidFill>
              </a:rPr>
              <a:t> </a:t>
            </a:r>
            <a:r>
              <a:rPr lang="ko-KR" altLang="en-US" b="1" dirty="0" smtClean="0">
                <a:solidFill>
                  <a:schemeClr val="tx1"/>
                </a:solidFill>
              </a:rPr>
              <a:t>및 검사 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17" name="내용 개체 틀 2"/>
          <p:cNvSpPr txBox="1">
            <a:spLocks/>
          </p:cNvSpPr>
          <p:nvPr/>
        </p:nvSpPr>
        <p:spPr>
          <a:xfrm>
            <a:off x="107504" y="3404553"/>
            <a:ext cx="2871142" cy="335127"/>
          </a:xfrm>
          <a:prstGeom prst="rect">
            <a:avLst/>
          </a:prstGeom>
        </p:spPr>
        <p:txBody>
          <a:bodyPr vert="horz">
            <a:noAutofit/>
          </a:bodyPr>
          <a:lstStyle>
            <a:lvl1pPr marL="365760" indent="-256032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•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58368" indent="-246888" algn="l" rtl="0" eaLnBrk="1" latinLnBrk="1" hangingPunct="1">
              <a:spcBef>
                <a:spcPts val="300"/>
              </a:spcBef>
              <a:buClr>
                <a:schemeClr val="accent2"/>
              </a:buClr>
              <a:buFont typeface="Georgia"/>
              <a:buChar char="▫"/>
              <a:defRPr kumimoji="0" sz="1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923544" indent="-219456" algn="l" rtl="0" eaLnBrk="1" latinLnBrk="1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179576" indent="-201168" algn="l" rtl="0" eaLnBrk="1" latinLnBrk="1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389888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5pPr>
            <a:lvl6pPr marL="1609344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6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5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8pPr>
            <a:lvl9pPr marL="2240280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400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9728" indent="0">
              <a:buNone/>
            </a:pPr>
            <a:endParaRPr lang="en-US" altLang="ko-KR" sz="1400" dirty="0" smtClean="0"/>
          </a:p>
        </p:txBody>
      </p:sp>
      <p:sp>
        <p:nvSpPr>
          <p:cNvPr id="19" name="내용 개체 틀 2"/>
          <p:cNvSpPr txBox="1">
            <a:spLocks/>
          </p:cNvSpPr>
          <p:nvPr/>
        </p:nvSpPr>
        <p:spPr>
          <a:xfrm>
            <a:off x="3059511" y="3415394"/>
            <a:ext cx="5760243" cy="335127"/>
          </a:xfrm>
          <a:prstGeom prst="rect">
            <a:avLst/>
          </a:prstGeom>
        </p:spPr>
        <p:txBody>
          <a:bodyPr vert="horz">
            <a:normAutofit fontScale="92500" lnSpcReduction="20000"/>
          </a:bodyPr>
          <a:lstStyle>
            <a:lvl1pPr marL="365760" indent="-256032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•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58368" indent="-246888" algn="l" rtl="0" eaLnBrk="1" latinLnBrk="1" hangingPunct="1">
              <a:spcBef>
                <a:spcPts val="300"/>
              </a:spcBef>
              <a:buClr>
                <a:schemeClr val="accent2"/>
              </a:buClr>
              <a:buFont typeface="Georgia"/>
              <a:buChar char="▫"/>
              <a:defRPr kumimoji="0" sz="1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923544" indent="-219456" algn="l" rtl="0" eaLnBrk="1" latinLnBrk="1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179576" indent="-201168" algn="l" rtl="0" eaLnBrk="1" latinLnBrk="1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389888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5pPr>
            <a:lvl6pPr marL="1609344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6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5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8pPr>
            <a:lvl9pPr marL="2240280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400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9728" indent="0" algn="ctr">
              <a:buNone/>
            </a:pPr>
            <a:r>
              <a:rPr lang="ko-KR" altLang="en-US" dirty="0" smtClean="0"/>
              <a:t>환자분 </a:t>
            </a:r>
            <a:r>
              <a:rPr lang="ko-KR" altLang="en-US" dirty="0" err="1" smtClean="0"/>
              <a:t>전처치</a:t>
            </a:r>
            <a:r>
              <a:rPr lang="ko-KR" altLang="en-US" dirty="0" smtClean="0"/>
              <a:t> 및 주의사항 안내</a:t>
            </a:r>
            <a:endParaRPr lang="ko-KR" altLang="en-US" dirty="0"/>
          </a:p>
        </p:txBody>
      </p:sp>
      <p:sp>
        <p:nvSpPr>
          <p:cNvPr id="20" name="내용 개체 틀 2"/>
          <p:cNvSpPr txBox="1">
            <a:spLocks/>
          </p:cNvSpPr>
          <p:nvPr/>
        </p:nvSpPr>
        <p:spPr>
          <a:xfrm>
            <a:off x="1682526" y="5924395"/>
            <a:ext cx="2864693" cy="338621"/>
          </a:xfrm>
          <a:prstGeom prst="rect">
            <a:avLst/>
          </a:prstGeom>
        </p:spPr>
        <p:txBody>
          <a:bodyPr vert="horz">
            <a:normAutofit fontScale="92500" lnSpcReduction="20000"/>
          </a:bodyPr>
          <a:lstStyle>
            <a:lvl1pPr marL="365760" indent="-256032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•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58368" indent="-246888" algn="l" rtl="0" eaLnBrk="1" latinLnBrk="1" hangingPunct="1">
              <a:spcBef>
                <a:spcPts val="300"/>
              </a:spcBef>
              <a:buClr>
                <a:schemeClr val="accent2"/>
              </a:buClr>
              <a:buFont typeface="Georgia"/>
              <a:buChar char="▫"/>
              <a:defRPr kumimoji="0" sz="1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923544" indent="-219456" algn="l" rtl="0" eaLnBrk="1" latinLnBrk="1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179576" indent="-201168" algn="l" rtl="0" eaLnBrk="1" latinLnBrk="1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389888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5pPr>
            <a:lvl6pPr marL="1609344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6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5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8pPr>
            <a:lvl9pPr marL="2240280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400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9728" indent="0" algn="ctr">
              <a:buNone/>
            </a:pPr>
            <a:r>
              <a:rPr lang="ko-KR" altLang="en-US" dirty="0" smtClean="0"/>
              <a:t>탈의실 </a:t>
            </a:r>
            <a:r>
              <a:rPr lang="ko-KR" altLang="en-US" dirty="0" err="1" smtClean="0"/>
              <a:t>환복</a:t>
            </a:r>
            <a:r>
              <a:rPr lang="ko-KR" altLang="en-US" dirty="0" smtClean="0"/>
              <a:t> 안내</a:t>
            </a:r>
            <a:endParaRPr lang="ko-KR" altLang="en-US" dirty="0"/>
          </a:p>
        </p:txBody>
      </p:sp>
      <p:sp>
        <p:nvSpPr>
          <p:cNvPr id="21" name="내용 개체 틀 2"/>
          <p:cNvSpPr txBox="1">
            <a:spLocks/>
          </p:cNvSpPr>
          <p:nvPr/>
        </p:nvSpPr>
        <p:spPr>
          <a:xfrm>
            <a:off x="4682246" y="5927889"/>
            <a:ext cx="2836092" cy="335127"/>
          </a:xfrm>
          <a:prstGeom prst="rect">
            <a:avLst/>
          </a:prstGeom>
        </p:spPr>
        <p:txBody>
          <a:bodyPr vert="horz">
            <a:normAutofit fontScale="85000" lnSpcReduction="10000"/>
          </a:bodyPr>
          <a:lstStyle>
            <a:lvl1pPr marL="365760" indent="-256032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•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58368" indent="-246888" algn="l" rtl="0" eaLnBrk="1" latinLnBrk="1" hangingPunct="1">
              <a:spcBef>
                <a:spcPts val="300"/>
              </a:spcBef>
              <a:buClr>
                <a:schemeClr val="accent2"/>
              </a:buClr>
              <a:buFont typeface="Georgia"/>
              <a:buChar char="▫"/>
              <a:defRPr kumimoji="0" sz="1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923544" indent="-219456" algn="l" rtl="0" eaLnBrk="1" latinLnBrk="1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179576" indent="-201168" algn="l" rtl="0" eaLnBrk="1" latinLnBrk="1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389888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5pPr>
            <a:lvl6pPr marL="1609344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6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5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8pPr>
            <a:lvl9pPr marL="2240280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400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9728" indent="0" algn="ctr">
              <a:buNone/>
            </a:pPr>
            <a:r>
              <a:rPr lang="ko-KR" altLang="en-US" dirty="0" err="1" smtClean="0"/>
              <a:t>환복</a:t>
            </a:r>
            <a:r>
              <a:rPr lang="ko-KR" altLang="en-US" dirty="0" smtClean="0"/>
              <a:t> 후 검사준비 및 대기</a:t>
            </a:r>
            <a:endParaRPr lang="ko-KR" altLang="en-US" dirty="0"/>
          </a:p>
        </p:txBody>
      </p:sp>
      <p:sp>
        <p:nvSpPr>
          <p:cNvPr id="22" name="내용 개체 틀 2"/>
          <p:cNvSpPr txBox="1">
            <a:spLocks/>
          </p:cNvSpPr>
          <p:nvPr/>
        </p:nvSpPr>
        <p:spPr>
          <a:xfrm>
            <a:off x="134566" y="3416951"/>
            <a:ext cx="2807992" cy="335127"/>
          </a:xfrm>
          <a:prstGeom prst="rect">
            <a:avLst/>
          </a:prstGeom>
        </p:spPr>
        <p:txBody>
          <a:bodyPr vert="horz">
            <a:normAutofit fontScale="85000" lnSpcReduction="10000"/>
          </a:bodyPr>
          <a:lstStyle>
            <a:lvl1pPr marL="365760" indent="-256032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•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58368" indent="-246888" algn="l" rtl="0" eaLnBrk="1" latinLnBrk="1" hangingPunct="1">
              <a:spcBef>
                <a:spcPts val="300"/>
              </a:spcBef>
              <a:buClr>
                <a:schemeClr val="accent2"/>
              </a:buClr>
              <a:buFont typeface="Georgia"/>
              <a:buChar char="▫"/>
              <a:defRPr kumimoji="0" sz="1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923544" indent="-219456" algn="l" rtl="0" eaLnBrk="1" latinLnBrk="1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179576" indent="-201168" algn="l" rtl="0" eaLnBrk="1" latinLnBrk="1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389888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5pPr>
            <a:lvl6pPr marL="1609344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6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5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8pPr>
            <a:lvl9pPr marL="2240280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400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9728" indent="0" algn="ctr">
              <a:buNone/>
            </a:pPr>
            <a:r>
              <a:rPr lang="ko-KR" altLang="en-US" dirty="0"/>
              <a:t>환자 확인 후 </a:t>
            </a:r>
            <a:r>
              <a:rPr lang="ko-KR" altLang="en-US" dirty="0" smtClean="0"/>
              <a:t>안정실 </a:t>
            </a:r>
            <a:r>
              <a:rPr lang="ko-KR" altLang="en-US" dirty="0"/>
              <a:t>입장</a:t>
            </a:r>
          </a:p>
        </p:txBody>
      </p:sp>
      <p:pic>
        <p:nvPicPr>
          <p:cNvPr id="1027" name="Picture 3" descr="C:\Users\NWMC\Desktop\KakaoTalk_20220328_142622147_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788" y="1351249"/>
            <a:ext cx="2814894" cy="2042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NWMC\Desktop\KakaoTalk_20220328_142622147_0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6190" y="1351249"/>
            <a:ext cx="2814894" cy="2042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NWMC\Desktop\KakaoTalk_20220328_142622147_0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1351249"/>
            <a:ext cx="2817393" cy="2042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:\Users\NWMC\Desktop\KakaoTalk_20220328_142622147_0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527" y="3882962"/>
            <a:ext cx="2864693" cy="2041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C:\Users\NWMC\Desktop\KakaoTalk_20220328_142622147_05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2246" y="3882962"/>
            <a:ext cx="2836092" cy="2041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1126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9552" y="404664"/>
            <a:ext cx="8229600" cy="1066800"/>
          </a:xfrm>
        </p:spPr>
        <p:txBody>
          <a:bodyPr/>
          <a:lstStyle/>
          <a:p>
            <a:pPr algn="ctr"/>
            <a:r>
              <a:rPr lang="ko-KR" altLang="en-US" b="1" dirty="0" smtClean="0">
                <a:solidFill>
                  <a:schemeClr val="tx1"/>
                </a:solidFill>
              </a:rPr>
              <a:t>조영제란 무엇인가</a:t>
            </a:r>
            <a:r>
              <a:rPr lang="en-US" altLang="ko-KR" b="1" dirty="0" smtClean="0">
                <a:solidFill>
                  <a:schemeClr val="tx1"/>
                </a:solidFill>
              </a:rPr>
              <a:t>?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67544" y="1412776"/>
            <a:ext cx="8229600" cy="5016620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endParaRPr lang="en-US" altLang="ko-KR" dirty="0" smtClean="0"/>
          </a:p>
          <a:p>
            <a:r>
              <a:rPr lang="ko-KR" altLang="en-US" sz="1800" dirty="0" smtClean="0"/>
              <a:t>조영제란</a:t>
            </a:r>
            <a:r>
              <a:rPr lang="en-US" altLang="ko-KR" sz="1800" dirty="0" smtClean="0"/>
              <a:t>?</a:t>
            </a:r>
          </a:p>
          <a:p>
            <a:pPr>
              <a:buNone/>
            </a:pPr>
            <a:r>
              <a:rPr lang="ko-KR" altLang="en-US" sz="1800" dirty="0" smtClean="0"/>
              <a:t>    인체에 투입 후 조직의 내부나 주변에 </a:t>
            </a:r>
            <a:r>
              <a:rPr lang="ko-KR" altLang="en-US" sz="1800" dirty="0" err="1" smtClean="0"/>
              <a:t>침착되어</a:t>
            </a:r>
            <a:r>
              <a:rPr lang="ko-KR" altLang="en-US" sz="1800" dirty="0" smtClean="0"/>
              <a:t> 조직의 구분을 돕는 물질</a:t>
            </a:r>
            <a:r>
              <a:rPr lang="en-US" altLang="ko-KR" sz="1800" dirty="0" smtClean="0"/>
              <a:t>.</a:t>
            </a:r>
          </a:p>
          <a:p>
            <a:pPr>
              <a:buNone/>
            </a:pPr>
            <a:r>
              <a:rPr lang="en-US" altLang="ko-KR" sz="1800" dirty="0" smtClean="0"/>
              <a:t>    </a:t>
            </a:r>
            <a:r>
              <a:rPr lang="ko-KR" altLang="en-US" sz="1800" dirty="0" smtClean="0"/>
              <a:t>각 조직의 정상 </a:t>
            </a:r>
            <a:r>
              <a:rPr lang="ko-KR" altLang="en-US" sz="1800" dirty="0" err="1" smtClean="0"/>
              <a:t>해부학외</a:t>
            </a:r>
            <a:r>
              <a:rPr lang="ko-KR" altLang="en-US" sz="1800" dirty="0" smtClean="0"/>
              <a:t> 장기의 기능</a:t>
            </a:r>
            <a:r>
              <a:rPr lang="en-US" altLang="ko-KR" sz="1800" dirty="0" smtClean="0"/>
              <a:t>, </a:t>
            </a:r>
            <a:r>
              <a:rPr lang="ko-KR" altLang="en-US" sz="1800" dirty="0" smtClean="0"/>
              <a:t>비정상적인 부위의 발견 및 </a:t>
            </a:r>
            <a:endParaRPr lang="en-US" altLang="ko-KR" sz="1800" dirty="0" smtClean="0"/>
          </a:p>
          <a:p>
            <a:pPr>
              <a:buNone/>
            </a:pPr>
            <a:r>
              <a:rPr lang="en-US" altLang="ko-KR" sz="1800" dirty="0" smtClean="0"/>
              <a:t>    </a:t>
            </a:r>
            <a:r>
              <a:rPr lang="ko-KR" altLang="en-US" sz="1800" dirty="0" smtClean="0"/>
              <a:t>특성화에 사용</a:t>
            </a:r>
            <a:r>
              <a:rPr lang="en-US" altLang="ko-KR" sz="1800" dirty="0" smtClean="0"/>
              <a:t>.</a:t>
            </a:r>
          </a:p>
          <a:p>
            <a:pPr>
              <a:buNone/>
            </a:pPr>
            <a:r>
              <a:rPr lang="en-US" altLang="ko-KR" sz="1800" dirty="0" smtClean="0"/>
              <a:t>    </a:t>
            </a:r>
            <a:r>
              <a:rPr lang="ko-KR" altLang="en-US" sz="1800" dirty="0" smtClean="0"/>
              <a:t>각 검사하고자 하는 부위의 대조도의 증가</a:t>
            </a:r>
            <a:r>
              <a:rPr lang="en-US" altLang="ko-KR" sz="1800" dirty="0" smtClean="0"/>
              <a:t>.</a:t>
            </a:r>
          </a:p>
          <a:p>
            <a:pPr>
              <a:buNone/>
            </a:pPr>
            <a:r>
              <a:rPr lang="en-US" altLang="ko-KR" sz="1800" dirty="0" smtClean="0"/>
              <a:t>    </a:t>
            </a:r>
            <a:r>
              <a:rPr lang="ko-KR" altLang="en-US" sz="1800" dirty="0" smtClean="0"/>
              <a:t>각 장기의 </a:t>
            </a:r>
            <a:r>
              <a:rPr lang="ko-KR" altLang="en-US" sz="1800" dirty="0" err="1" smtClean="0"/>
              <a:t>조영증강에</a:t>
            </a:r>
            <a:r>
              <a:rPr lang="ko-KR" altLang="en-US" sz="1800" dirty="0" smtClean="0"/>
              <a:t> 따라 질병의 진단에 쓰인다</a:t>
            </a:r>
            <a:r>
              <a:rPr lang="en-US" altLang="ko-KR" sz="1800" dirty="0" smtClean="0"/>
              <a:t>.</a:t>
            </a:r>
          </a:p>
          <a:p>
            <a:pPr>
              <a:buNone/>
            </a:pPr>
            <a:r>
              <a:rPr lang="en-US" altLang="ko-KR" sz="1800" dirty="0" smtClean="0"/>
              <a:t>    </a:t>
            </a:r>
            <a:r>
              <a:rPr lang="ko-KR" altLang="en-US" sz="1800" dirty="0" err="1" smtClean="0"/>
              <a:t>검사전</a:t>
            </a:r>
            <a:r>
              <a:rPr lang="ko-KR" altLang="en-US" sz="1800" dirty="0" smtClean="0"/>
              <a:t> </a:t>
            </a:r>
            <a:r>
              <a:rPr lang="en-US" altLang="ko-KR" sz="1800" dirty="0" smtClean="0"/>
              <a:t>6</a:t>
            </a:r>
            <a:r>
              <a:rPr lang="ko-KR" altLang="en-US" sz="1800" dirty="0" smtClean="0"/>
              <a:t>시간 이상 금식 권고</a:t>
            </a:r>
            <a:r>
              <a:rPr lang="en-US" altLang="ko-KR" sz="1800" dirty="0" smtClean="0"/>
              <a:t>.</a:t>
            </a:r>
          </a:p>
          <a:p>
            <a:pPr>
              <a:buNone/>
            </a:pPr>
            <a:endParaRPr lang="en-US" altLang="ko-KR" sz="1800" dirty="0" smtClean="0"/>
          </a:p>
          <a:p>
            <a:r>
              <a:rPr lang="ko-KR" altLang="en-US" sz="1800" dirty="0" smtClean="0"/>
              <a:t>조영제의 투여 속도</a:t>
            </a:r>
            <a:endParaRPr lang="en-US" altLang="ko-KR" sz="1800" dirty="0" smtClean="0"/>
          </a:p>
          <a:p>
            <a:pPr>
              <a:buNone/>
            </a:pPr>
            <a:r>
              <a:rPr lang="en-US" altLang="ko-KR" sz="1800" dirty="0" smtClean="0"/>
              <a:t>     </a:t>
            </a:r>
            <a:r>
              <a:rPr lang="ko-KR" altLang="en-US" sz="1800" dirty="0" smtClean="0"/>
              <a:t>일반검사</a:t>
            </a:r>
            <a:r>
              <a:rPr lang="en-US" altLang="ko-KR" sz="1800" dirty="0" smtClean="0"/>
              <a:t>(</a:t>
            </a:r>
            <a:r>
              <a:rPr lang="ko-KR" altLang="en-US" sz="1800" dirty="0" smtClean="0"/>
              <a:t>복부</a:t>
            </a:r>
            <a:r>
              <a:rPr lang="en-US" altLang="ko-KR" sz="1800" dirty="0" smtClean="0"/>
              <a:t>,</a:t>
            </a:r>
            <a:r>
              <a:rPr lang="ko-KR" altLang="en-US" sz="1800" dirty="0" smtClean="0"/>
              <a:t>흉부</a:t>
            </a:r>
            <a:r>
              <a:rPr lang="en-US" altLang="ko-KR" sz="1800" dirty="0" smtClean="0"/>
              <a:t>) </a:t>
            </a:r>
            <a:r>
              <a:rPr lang="ko-KR" altLang="en-US" sz="1800" dirty="0" smtClean="0"/>
              <a:t>성인 아동에 따라 </a:t>
            </a:r>
            <a:r>
              <a:rPr lang="en-US" altLang="ko-KR" sz="1800" dirty="0" smtClean="0"/>
              <a:t>rate </a:t>
            </a:r>
            <a:r>
              <a:rPr lang="ko-KR" altLang="en-US" sz="1800" dirty="0" smtClean="0"/>
              <a:t>조정하여 검사</a:t>
            </a:r>
            <a:r>
              <a:rPr lang="en-US" altLang="ko-KR" sz="1800" dirty="0" smtClean="0"/>
              <a:t>.</a:t>
            </a:r>
          </a:p>
          <a:p>
            <a:pPr>
              <a:buNone/>
            </a:pPr>
            <a:r>
              <a:rPr lang="ko-KR" altLang="en-US" sz="1800" dirty="0" smtClean="0"/>
              <a:t>     아동의 </a:t>
            </a:r>
            <a:r>
              <a:rPr lang="ko-KR" altLang="en-US" sz="1800" dirty="0" err="1" smtClean="0"/>
              <a:t>복부검사시</a:t>
            </a:r>
            <a:r>
              <a:rPr lang="ko-KR" altLang="en-US" sz="1800" dirty="0" smtClean="0"/>
              <a:t> </a:t>
            </a:r>
            <a:r>
              <a:rPr lang="en-US" altLang="ko-KR" sz="1800" dirty="0" smtClean="0"/>
              <a:t>(</a:t>
            </a:r>
            <a:r>
              <a:rPr lang="ko-KR" altLang="en-US" sz="1800" dirty="0" smtClean="0"/>
              <a:t>몸무게</a:t>
            </a:r>
            <a:r>
              <a:rPr lang="en-US" altLang="ko-KR" sz="1800" dirty="0" smtClean="0"/>
              <a:t>*1.5)/45</a:t>
            </a:r>
            <a:r>
              <a:rPr lang="ko-KR" altLang="en-US" sz="1800" dirty="0" smtClean="0"/>
              <a:t>로 계산하여 </a:t>
            </a:r>
            <a:r>
              <a:rPr lang="en-US" altLang="ko-KR" sz="1800" dirty="0" smtClean="0"/>
              <a:t>rate</a:t>
            </a:r>
            <a:r>
              <a:rPr lang="ko-KR" altLang="en-US" sz="1800" dirty="0" smtClean="0"/>
              <a:t>조정해준다</a:t>
            </a:r>
            <a:r>
              <a:rPr lang="en-US" altLang="ko-KR" sz="1800" dirty="0" smtClean="0"/>
              <a:t>.</a:t>
            </a:r>
          </a:p>
          <a:p>
            <a:pPr>
              <a:buNone/>
            </a:pPr>
            <a:r>
              <a:rPr lang="ko-KR" altLang="en-US" sz="1800" dirty="0" smtClean="0"/>
              <a:t>     조영제의 </a:t>
            </a:r>
            <a:r>
              <a:rPr lang="en-US" altLang="ko-KR" sz="1800" dirty="0" smtClean="0"/>
              <a:t>95%</a:t>
            </a:r>
            <a:r>
              <a:rPr lang="ko-KR" altLang="en-US" sz="1800" dirty="0" smtClean="0"/>
              <a:t>는 소변으로 배출되고 </a:t>
            </a:r>
            <a:r>
              <a:rPr lang="en-US" altLang="ko-KR" sz="1800" dirty="0" smtClean="0"/>
              <a:t>1~5%</a:t>
            </a:r>
            <a:r>
              <a:rPr lang="ko-KR" altLang="en-US" sz="1800" dirty="0" smtClean="0"/>
              <a:t>는 간세포와 담즙으로 이동한다</a:t>
            </a:r>
            <a:r>
              <a:rPr lang="en-US" altLang="ko-KR" sz="1600" dirty="0" smtClean="0"/>
              <a:t>.</a:t>
            </a:r>
            <a:endParaRPr lang="ko-KR" altLang="en-US" sz="1600" dirty="0" smtClean="0"/>
          </a:p>
        </p:txBody>
      </p:sp>
    </p:spTree>
    <p:extLst>
      <p:ext uri="{BB962C8B-B14F-4D97-AF65-F5344CB8AC3E}">
        <p14:creationId xmlns:p14="http://schemas.microsoft.com/office/powerpoint/2010/main" val="3604787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512" y="404664"/>
            <a:ext cx="8831936" cy="1066800"/>
          </a:xfrm>
        </p:spPr>
        <p:txBody>
          <a:bodyPr>
            <a:normAutofit/>
          </a:bodyPr>
          <a:lstStyle/>
          <a:p>
            <a:pPr algn="ctr"/>
            <a:r>
              <a:rPr lang="en-US" altLang="ko-KR" b="1" dirty="0" smtClean="0">
                <a:solidFill>
                  <a:schemeClr val="tx1"/>
                </a:solidFill>
              </a:rPr>
              <a:t>CT</a:t>
            </a:r>
            <a:r>
              <a:rPr lang="ko-KR" altLang="en-US" b="1" dirty="0" smtClean="0">
                <a:solidFill>
                  <a:schemeClr val="tx1"/>
                </a:solidFill>
              </a:rPr>
              <a:t>실 조영제 검사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19" name="내용 개체 틀 2"/>
          <p:cNvSpPr txBox="1">
            <a:spLocks/>
          </p:cNvSpPr>
          <p:nvPr/>
        </p:nvSpPr>
        <p:spPr>
          <a:xfrm>
            <a:off x="179512" y="5659885"/>
            <a:ext cx="2861302" cy="335127"/>
          </a:xfrm>
          <a:prstGeom prst="rect">
            <a:avLst/>
          </a:prstGeom>
        </p:spPr>
        <p:txBody>
          <a:bodyPr vert="horz">
            <a:normAutofit fontScale="85000" lnSpcReduction="10000"/>
          </a:bodyPr>
          <a:lstStyle>
            <a:lvl1pPr marL="365760" indent="-256032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•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58368" indent="-246888" algn="l" rtl="0" eaLnBrk="1" latinLnBrk="1" hangingPunct="1">
              <a:spcBef>
                <a:spcPts val="300"/>
              </a:spcBef>
              <a:buClr>
                <a:schemeClr val="accent2"/>
              </a:buClr>
              <a:buFont typeface="Georgia"/>
              <a:buChar char="▫"/>
              <a:defRPr kumimoji="0" sz="1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923544" indent="-219456" algn="l" rtl="0" eaLnBrk="1" latinLnBrk="1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179576" indent="-201168" algn="l" rtl="0" eaLnBrk="1" latinLnBrk="1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389888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5pPr>
            <a:lvl6pPr marL="1609344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6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5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8pPr>
            <a:lvl9pPr marL="2240280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400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9728" indent="0" algn="ctr">
              <a:buNone/>
            </a:pPr>
            <a:r>
              <a:rPr lang="en-US" altLang="ko-KR" dirty="0" smtClean="0"/>
              <a:t>1. </a:t>
            </a:r>
            <a:r>
              <a:rPr lang="ko-KR" altLang="en-US" dirty="0" smtClean="0"/>
              <a:t>조영제 </a:t>
            </a:r>
            <a:r>
              <a:rPr lang="ko-KR" altLang="en-US" dirty="0" err="1" smtClean="0"/>
              <a:t>채운후</a:t>
            </a:r>
            <a:r>
              <a:rPr lang="ko-KR" altLang="en-US" dirty="0" smtClean="0"/>
              <a:t> </a:t>
            </a:r>
            <a:r>
              <a:rPr lang="en-US" altLang="ko-KR" dirty="0" smtClean="0"/>
              <a:t>Air</a:t>
            </a:r>
            <a:r>
              <a:rPr lang="ko-KR" altLang="en-US" dirty="0" smtClean="0"/>
              <a:t>확인</a:t>
            </a:r>
            <a:endParaRPr lang="ko-KR" altLang="en-US" dirty="0"/>
          </a:p>
        </p:txBody>
      </p:sp>
      <p:sp>
        <p:nvSpPr>
          <p:cNvPr id="15" name="내용 개체 틀 2"/>
          <p:cNvSpPr txBox="1">
            <a:spLocks/>
          </p:cNvSpPr>
          <p:nvPr/>
        </p:nvSpPr>
        <p:spPr>
          <a:xfrm>
            <a:off x="3177199" y="5659893"/>
            <a:ext cx="2861302" cy="335127"/>
          </a:xfrm>
          <a:prstGeom prst="rect">
            <a:avLst/>
          </a:prstGeom>
        </p:spPr>
        <p:txBody>
          <a:bodyPr vert="horz">
            <a:normAutofit fontScale="92500" lnSpcReduction="20000"/>
          </a:bodyPr>
          <a:lstStyle>
            <a:lvl1pPr marL="365760" indent="-256032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•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58368" indent="-246888" algn="l" rtl="0" eaLnBrk="1" latinLnBrk="1" hangingPunct="1">
              <a:spcBef>
                <a:spcPts val="300"/>
              </a:spcBef>
              <a:buClr>
                <a:schemeClr val="accent2"/>
              </a:buClr>
              <a:buFont typeface="Georgia"/>
              <a:buChar char="▫"/>
              <a:defRPr kumimoji="0" sz="1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923544" indent="-219456" algn="l" rtl="0" eaLnBrk="1" latinLnBrk="1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179576" indent="-201168" algn="l" rtl="0" eaLnBrk="1" latinLnBrk="1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389888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5pPr>
            <a:lvl6pPr marL="1609344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6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5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8pPr>
            <a:lvl9pPr marL="2240280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400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9728" indent="0" algn="ctr">
              <a:buNone/>
            </a:pPr>
            <a:r>
              <a:rPr lang="en-US" altLang="ko-KR" dirty="0" smtClean="0"/>
              <a:t>2. </a:t>
            </a:r>
            <a:r>
              <a:rPr lang="ko-KR" altLang="en-US" dirty="0" smtClean="0"/>
              <a:t>자세잡</a:t>
            </a:r>
            <a:r>
              <a:rPr lang="ko-KR" altLang="en-US" dirty="0"/>
              <a:t>기</a:t>
            </a:r>
          </a:p>
        </p:txBody>
      </p:sp>
      <p:sp>
        <p:nvSpPr>
          <p:cNvPr id="18" name="내용 개체 틀 2"/>
          <p:cNvSpPr txBox="1">
            <a:spLocks/>
          </p:cNvSpPr>
          <p:nvPr/>
        </p:nvSpPr>
        <p:spPr>
          <a:xfrm>
            <a:off x="6150147" y="5659893"/>
            <a:ext cx="2861302" cy="335127"/>
          </a:xfrm>
          <a:prstGeom prst="rect">
            <a:avLst/>
          </a:prstGeom>
        </p:spPr>
        <p:txBody>
          <a:bodyPr vert="horz">
            <a:noAutofit/>
          </a:bodyPr>
          <a:lstStyle>
            <a:lvl1pPr marL="365760" indent="-256032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•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58368" indent="-246888" algn="l" rtl="0" eaLnBrk="1" latinLnBrk="1" hangingPunct="1">
              <a:spcBef>
                <a:spcPts val="300"/>
              </a:spcBef>
              <a:buClr>
                <a:schemeClr val="accent2"/>
              </a:buClr>
              <a:buFont typeface="Georgia"/>
              <a:buChar char="▫"/>
              <a:defRPr kumimoji="0" sz="1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923544" indent="-219456" algn="l" rtl="0" eaLnBrk="1" latinLnBrk="1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179576" indent="-201168" algn="l" rtl="0" eaLnBrk="1" latinLnBrk="1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389888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5pPr>
            <a:lvl6pPr marL="1609344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6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5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8pPr>
            <a:lvl9pPr marL="2240280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400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9728" indent="0" algn="ctr">
              <a:buNone/>
            </a:pPr>
            <a:r>
              <a:rPr lang="en-US" altLang="ko-KR" sz="1600" dirty="0" smtClean="0"/>
              <a:t>3. </a:t>
            </a:r>
            <a:r>
              <a:rPr lang="ko-KR" altLang="en-US" sz="1600" dirty="0" err="1" smtClean="0"/>
              <a:t>검사시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주의사항 </a:t>
            </a:r>
            <a:endParaRPr lang="en-US" altLang="ko-KR" sz="1600" dirty="0" smtClean="0"/>
          </a:p>
          <a:p>
            <a:pPr marL="109728" indent="0" algn="ctr">
              <a:buNone/>
            </a:pPr>
            <a:r>
              <a:rPr lang="ko-KR" altLang="en-US" sz="1600" dirty="0" err="1" smtClean="0"/>
              <a:t>설명드리고</a:t>
            </a:r>
            <a:r>
              <a:rPr lang="ko-KR" altLang="en-US" sz="1600" dirty="0" smtClean="0"/>
              <a:t> 진행</a:t>
            </a:r>
            <a:endParaRPr lang="ko-KR" altLang="en-US" sz="1600" dirty="0"/>
          </a:p>
        </p:txBody>
      </p:sp>
      <p:pic>
        <p:nvPicPr>
          <p:cNvPr id="11266" name="Picture 2" descr="C:\Users\user200\Desktop\새 폴더\KakaoTalk_20220321_093501630_0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44818"/>
            <a:ext cx="2861302" cy="3815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7" name="Picture 3" descr="C:\Users\user200\Desktop\새 폴더\KakaoTalk_20220321_093604976_2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7199" y="1844817"/>
            <a:ext cx="2861301" cy="3815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9" name="Picture 5" descr="C:\Users\user200\Desktop\새 폴더\KakaoTalk_20220321_093604976_1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0147" y="1844816"/>
            <a:ext cx="2861301" cy="3815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3910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9552" y="404664"/>
            <a:ext cx="8229600" cy="1066800"/>
          </a:xfrm>
        </p:spPr>
        <p:txBody>
          <a:bodyPr/>
          <a:lstStyle/>
          <a:p>
            <a:pPr algn="ctr"/>
            <a:r>
              <a:rPr lang="en-US" altLang="ko-KR" b="1" dirty="0" smtClean="0">
                <a:solidFill>
                  <a:schemeClr val="tx1"/>
                </a:solidFill>
              </a:rPr>
              <a:t>CT</a:t>
            </a:r>
            <a:r>
              <a:rPr lang="ko-KR" altLang="en-US" b="1" dirty="0" smtClean="0">
                <a:solidFill>
                  <a:schemeClr val="tx1"/>
                </a:solidFill>
              </a:rPr>
              <a:t>실 조영제 검사 시 주의점</a:t>
            </a:r>
            <a:r>
              <a:rPr lang="en-US" altLang="ko-KR" b="1" dirty="0" smtClean="0">
                <a:solidFill>
                  <a:schemeClr val="tx1"/>
                </a:solidFill>
              </a:rPr>
              <a:t>?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67544" y="1412776"/>
            <a:ext cx="8229600" cy="4325112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endParaRPr lang="en-US" altLang="ko-KR" dirty="0" smtClean="0"/>
          </a:p>
          <a:p>
            <a:pPr>
              <a:buNone/>
            </a:pPr>
            <a:endParaRPr lang="en-US" altLang="ko-KR" sz="1600" dirty="0" smtClean="0"/>
          </a:p>
        </p:txBody>
      </p:sp>
      <p:sp>
        <p:nvSpPr>
          <p:cNvPr id="4" name="내용 개체 틀 2"/>
          <p:cNvSpPr txBox="1">
            <a:spLocks/>
          </p:cNvSpPr>
          <p:nvPr/>
        </p:nvSpPr>
        <p:spPr>
          <a:xfrm>
            <a:off x="285720" y="1928802"/>
            <a:ext cx="8229600" cy="4214866"/>
          </a:xfrm>
          <a:prstGeom prst="rect">
            <a:avLst/>
          </a:prstGeom>
        </p:spPr>
        <p:txBody>
          <a:bodyPr vert="horz">
            <a:normAutofit fontScale="62500" lnSpcReduction="20000"/>
          </a:bodyPr>
          <a:lstStyle/>
          <a:p>
            <a:pPr marL="109728" marR="0" lvl="0" indent="0" defTabSz="914400" rtl="0" eaLnBrk="1" fontAlgn="auto" latinLnBrk="1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Tx/>
              <a:buFont typeface="Georgia"/>
              <a:buNone/>
              <a:tabLst/>
              <a:defRPr/>
            </a:pPr>
            <a:endParaRPr kumimoji="0" lang="en-US" altLang="ko-KR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lvl="0" indent="-256032">
              <a:spcBef>
                <a:spcPts val="300"/>
              </a:spcBef>
              <a:buClr>
                <a:schemeClr val="accent3"/>
              </a:buClr>
              <a:buFont typeface="Georgia"/>
              <a:buChar char="•"/>
              <a:defRPr/>
            </a:pPr>
            <a:r>
              <a:rPr lang="ko-KR" altLang="en-US" sz="3200" dirty="0"/>
              <a:t>검사직전 </a:t>
            </a:r>
            <a:r>
              <a:rPr lang="en-US" altLang="ko-KR" sz="3200" dirty="0" err="1"/>
              <a:t>Creatine</a:t>
            </a:r>
            <a:r>
              <a:rPr lang="en-US" altLang="ko-KR" sz="3200" dirty="0"/>
              <a:t> </a:t>
            </a:r>
            <a:r>
              <a:rPr lang="ko-KR" altLang="en-US" sz="3200" dirty="0"/>
              <a:t>확인을 해준다</a:t>
            </a:r>
            <a:r>
              <a:rPr lang="en-US" altLang="ko-KR" sz="3200" dirty="0"/>
              <a:t>.(criteria: 1.2)</a:t>
            </a:r>
          </a:p>
          <a:p>
            <a:pPr marL="365760" lvl="0" indent="-256032">
              <a:spcBef>
                <a:spcPts val="300"/>
              </a:spcBef>
              <a:buClr>
                <a:schemeClr val="accent3"/>
              </a:buClr>
              <a:buFont typeface="Georgia"/>
              <a:buChar char="•"/>
              <a:defRPr/>
            </a:pPr>
            <a:r>
              <a:rPr lang="ko-KR" altLang="en-US" sz="3200" dirty="0" smtClean="0"/>
              <a:t>호흡에 </a:t>
            </a:r>
            <a:r>
              <a:rPr lang="ko-KR" altLang="en-US" sz="3200" dirty="0"/>
              <a:t>대해 잘 설명해드려야 한다</a:t>
            </a:r>
            <a:r>
              <a:rPr lang="en-US" altLang="ko-KR" sz="3200" dirty="0"/>
              <a:t>. </a:t>
            </a:r>
            <a:endParaRPr lang="en-US" altLang="ko-KR" sz="3200" dirty="0" smtClean="0"/>
          </a:p>
          <a:p>
            <a:pPr marL="365760" lvl="0" indent="-256032">
              <a:spcBef>
                <a:spcPts val="300"/>
              </a:spcBef>
              <a:buClr>
                <a:schemeClr val="accent3"/>
              </a:buClr>
              <a:defRPr/>
            </a:pPr>
            <a:r>
              <a:rPr lang="en-US" altLang="ko-KR" sz="3200" dirty="0" smtClean="0"/>
              <a:t>    (</a:t>
            </a:r>
            <a:r>
              <a:rPr lang="ko-KR" altLang="en-US" sz="3200" dirty="0"/>
              <a:t>호흡 </a:t>
            </a:r>
            <a:r>
              <a:rPr lang="ko-KR" altLang="en-US" sz="3200" dirty="0" smtClean="0"/>
              <a:t>안될 시 </a:t>
            </a:r>
            <a:r>
              <a:rPr lang="en-US" altLang="ko-KR" sz="3200" dirty="0"/>
              <a:t>PITCH 1.5</a:t>
            </a:r>
            <a:r>
              <a:rPr lang="ko-KR" altLang="en-US" sz="3200" dirty="0"/>
              <a:t>로</a:t>
            </a:r>
            <a:r>
              <a:rPr lang="en-US" altLang="ko-KR" sz="3200" dirty="0"/>
              <a:t>)</a:t>
            </a:r>
          </a:p>
          <a:p>
            <a:pPr marL="365760" lvl="0" indent="-256032">
              <a:spcBef>
                <a:spcPts val="300"/>
              </a:spcBef>
              <a:buClr>
                <a:schemeClr val="accent3"/>
              </a:buClr>
              <a:buFont typeface="Georgia"/>
              <a:buChar char="•"/>
              <a:defRPr/>
            </a:pPr>
            <a:r>
              <a:rPr lang="ko-KR" altLang="en-US" sz="3200" dirty="0"/>
              <a:t>조영제 </a:t>
            </a:r>
            <a:r>
              <a:rPr lang="ko-KR" altLang="en-US" sz="3200" dirty="0" smtClean="0"/>
              <a:t>주입 시 </a:t>
            </a:r>
            <a:r>
              <a:rPr lang="ko-KR" altLang="en-US" sz="3200" dirty="0"/>
              <a:t>몸이 따뜻해지고 입에서 </a:t>
            </a:r>
            <a:r>
              <a:rPr lang="ko-KR" altLang="en-US" sz="3200" dirty="0" smtClean="0"/>
              <a:t>약 냄새가 </a:t>
            </a:r>
            <a:r>
              <a:rPr lang="ko-KR" altLang="en-US" sz="3200" dirty="0"/>
              <a:t>날 수 있다고 </a:t>
            </a:r>
            <a:endParaRPr lang="en-US" altLang="ko-KR" sz="3200" dirty="0" smtClean="0"/>
          </a:p>
          <a:p>
            <a:pPr marL="365760" lvl="0" indent="-256032">
              <a:spcBef>
                <a:spcPts val="300"/>
              </a:spcBef>
              <a:buClr>
                <a:schemeClr val="accent3"/>
              </a:buClr>
              <a:defRPr/>
            </a:pPr>
            <a:r>
              <a:rPr lang="en-US" altLang="ko-KR" sz="3200" dirty="0" smtClean="0"/>
              <a:t>    </a:t>
            </a:r>
            <a:r>
              <a:rPr lang="ko-KR" altLang="en-US" sz="3200" dirty="0" smtClean="0"/>
              <a:t>말씀 드린다</a:t>
            </a:r>
            <a:r>
              <a:rPr lang="en-US" altLang="ko-KR" sz="3200" dirty="0"/>
              <a:t>.</a:t>
            </a:r>
          </a:p>
          <a:p>
            <a:pPr marL="365760" lvl="0" indent="-256032">
              <a:spcBef>
                <a:spcPts val="300"/>
              </a:spcBef>
              <a:buClr>
                <a:schemeClr val="accent3"/>
              </a:buClr>
              <a:buFont typeface="Georgia"/>
              <a:buChar char="•"/>
              <a:defRPr/>
            </a:pPr>
            <a:r>
              <a:rPr lang="ko-KR" altLang="en-US" sz="3200" dirty="0" smtClean="0"/>
              <a:t>잘못 들어가고 있다면 </a:t>
            </a:r>
            <a:r>
              <a:rPr lang="en-US" altLang="ko-KR" sz="3200" dirty="0" smtClean="0"/>
              <a:t>Hematoma</a:t>
            </a:r>
            <a:r>
              <a:rPr lang="ko-KR" altLang="en-US" sz="3200" dirty="0" smtClean="0"/>
              <a:t>확인을 해주어야 한다</a:t>
            </a:r>
            <a:r>
              <a:rPr lang="en-US" altLang="ko-KR" sz="3200" dirty="0" smtClean="0"/>
              <a:t>.</a:t>
            </a:r>
          </a:p>
          <a:p>
            <a:pPr marL="365760" lvl="0" indent="-256032">
              <a:spcBef>
                <a:spcPts val="300"/>
              </a:spcBef>
              <a:buClr>
                <a:schemeClr val="accent3"/>
              </a:buClr>
              <a:buFont typeface="Georgia"/>
              <a:buChar char="•"/>
              <a:defRPr/>
            </a:pPr>
            <a:r>
              <a:rPr lang="ko-KR" altLang="en-US" sz="3200" dirty="0" smtClean="0"/>
              <a:t>조영제 </a:t>
            </a:r>
            <a:r>
              <a:rPr lang="ko-KR" altLang="en-US" sz="3200" dirty="0"/>
              <a:t>검사 직전에 환자분 </a:t>
            </a:r>
            <a:r>
              <a:rPr lang="en-US" altLang="ko-KR" sz="3200" dirty="0"/>
              <a:t>line</a:t>
            </a:r>
            <a:r>
              <a:rPr lang="ko-KR" altLang="en-US" sz="3200" dirty="0" smtClean="0"/>
              <a:t>으로 정상적으로 들어가는지 </a:t>
            </a:r>
            <a:endParaRPr lang="en-US" altLang="ko-KR" sz="3200" dirty="0" smtClean="0"/>
          </a:p>
          <a:p>
            <a:pPr marL="365760" lvl="0" indent="-256032">
              <a:spcBef>
                <a:spcPts val="300"/>
              </a:spcBef>
              <a:buClr>
                <a:schemeClr val="accent3"/>
              </a:buClr>
              <a:defRPr/>
            </a:pPr>
            <a:r>
              <a:rPr lang="en-US" altLang="ko-KR" sz="3200" dirty="0" smtClean="0"/>
              <a:t>    </a:t>
            </a:r>
            <a:r>
              <a:rPr lang="ko-KR" altLang="en-US" sz="3200" dirty="0" smtClean="0"/>
              <a:t>확인한다</a:t>
            </a:r>
            <a:r>
              <a:rPr lang="en-US" altLang="ko-KR" sz="3200" dirty="0" smtClean="0"/>
              <a:t>.</a:t>
            </a:r>
            <a:endParaRPr lang="en-US" altLang="ko-KR" sz="3200" dirty="0"/>
          </a:p>
          <a:p>
            <a:pPr marL="365760" lvl="0" indent="-256032">
              <a:spcBef>
                <a:spcPts val="300"/>
              </a:spcBef>
              <a:buClr>
                <a:schemeClr val="accent3"/>
              </a:buClr>
              <a:buFont typeface="Georgia"/>
              <a:buChar char="•"/>
              <a:defRPr/>
            </a:pPr>
            <a:r>
              <a:rPr lang="ko-KR" altLang="en-US" sz="3200" dirty="0" smtClean="0"/>
              <a:t>검사 전 </a:t>
            </a:r>
            <a:r>
              <a:rPr lang="ko-KR" altLang="en-US" sz="3200" dirty="0"/>
              <a:t>여성분의 경우 임신예정</a:t>
            </a:r>
            <a:r>
              <a:rPr lang="en-US" altLang="ko-KR" sz="3200" dirty="0"/>
              <a:t>, </a:t>
            </a:r>
            <a:r>
              <a:rPr lang="ko-KR" altLang="en-US" sz="3200" dirty="0"/>
              <a:t>임신이라면 반드시 담당 과장에게 말해줘야 한다</a:t>
            </a:r>
            <a:r>
              <a:rPr lang="en-US" altLang="ko-KR" sz="3200" dirty="0"/>
              <a:t>.</a:t>
            </a:r>
          </a:p>
          <a:p>
            <a:pPr marL="365760" lvl="0" indent="-256032">
              <a:spcBef>
                <a:spcPts val="300"/>
              </a:spcBef>
              <a:buClr>
                <a:schemeClr val="accent3"/>
              </a:buClr>
              <a:buFont typeface="Georgia"/>
              <a:buChar char="•"/>
              <a:defRPr/>
            </a:pPr>
            <a:r>
              <a:rPr lang="ko-KR" altLang="en-US" sz="3200" dirty="0"/>
              <a:t>검사이전 금식을 해야 한다</a:t>
            </a:r>
            <a:r>
              <a:rPr lang="en-US" altLang="ko-KR" sz="3200" dirty="0"/>
              <a:t>.(</a:t>
            </a:r>
            <a:r>
              <a:rPr lang="ko-KR" altLang="en-US" sz="3200" dirty="0"/>
              <a:t>부작용에 의한 구토 예방</a:t>
            </a:r>
            <a:r>
              <a:rPr lang="en-US" altLang="ko-KR" sz="3200" dirty="0"/>
              <a:t>)</a:t>
            </a:r>
          </a:p>
          <a:p>
            <a:pPr marL="109728" marR="0" lvl="0" defTabSz="914400" rtl="0" eaLnBrk="1" fontAlgn="auto" latinLnBrk="1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Tx/>
              <a:tabLst/>
              <a:defRPr/>
            </a:pPr>
            <a:endParaRPr lang="en-US" altLang="ko-KR" sz="1600" dirty="0" smtClean="0"/>
          </a:p>
          <a:p>
            <a:pPr marL="365760" marR="0" lvl="0" indent="-256032" defTabSz="914400" rtl="0" eaLnBrk="1" fontAlgn="auto" latinLnBrk="1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Tx/>
              <a:buFont typeface="Georgia"/>
              <a:buChar char="•"/>
              <a:tabLst/>
              <a:defRPr/>
            </a:pPr>
            <a:endParaRPr lang="en-US" altLang="ko-KR" sz="1600" dirty="0" smtClean="0"/>
          </a:p>
          <a:p>
            <a:pPr marL="109728" marR="0" lvl="0" defTabSz="914400" rtl="0" eaLnBrk="1" fontAlgn="auto" latinLnBrk="1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Tx/>
              <a:tabLst/>
              <a:defRPr/>
            </a:pPr>
            <a:endParaRPr lang="en-US" altLang="ko-KR" sz="1600" dirty="0" smtClean="0"/>
          </a:p>
          <a:p>
            <a:pPr marL="365760" marR="0" lvl="0" indent="-256032" defTabSz="914400" rtl="0" eaLnBrk="1" fontAlgn="auto" latinLnBrk="1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Tx/>
              <a:tabLst/>
              <a:defRPr/>
            </a:pPr>
            <a:r>
              <a:rPr lang="en-US" altLang="ko-KR" sz="1600" dirty="0" smtClean="0"/>
              <a:t> </a:t>
            </a:r>
            <a:endParaRPr kumimoji="0" lang="en-US" altLang="ko-KR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56032" defTabSz="914400" rtl="0" eaLnBrk="1" fontAlgn="auto" latinLnBrk="1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Tx/>
              <a:tabLst/>
              <a:defRPr/>
            </a:pPr>
            <a:endParaRPr kumimoji="0" lang="en-US" altLang="ko-KR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56032" defTabSz="914400" rtl="0" eaLnBrk="1" fontAlgn="auto" latinLnBrk="1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Tx/>
              <a:buFont typeface="Georgia"/>
              <a:buNone/>
              <a:tabLst/>
              <a:defRPr/>
            </a:pPr>
            <a:endParaRPr kumimoji="0" lang="en-US" altLang="ko-KR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4787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66800"/>
          </a:xfrm>
        </p:spPr>
        <p:txBody>
          <a:bodyPr/>
          <a:lstStyle/>
          <a:p>
            <a:pPr algn="ctr"/>
            <a:r>
              <a:rPr lang="ko-KR" altLang="en-US" b="1" dirty="0" smtClean="0">
                <a:solidFill>
                  <a:schemeClr val="tx1"/>
                </a:solidFill>
              </a:rPr>
              <a:t>조영제의 부작용</a:t>
            </a:r>
            <a:r>
              <a:rPr lang="en-US" altLang="ko-KR" b="1" dirty="0" smtClean="0">
                <a:solidFill>
                  <a:schemeClr val="tx1"/>
                </a:solidFill>
              </a:rPr>
              <a:t>?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1285860"/>
            <a:ext cx="4429124" cy="5929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29124" y="1285860"/>
            <a:ext cx="4714876" cy="5929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604787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66800"/>
          </a:xfrm>
        </p:spPr>
        <p:txBody>
          <a:bodyPr/>
          <a:lstStyle/>
          <a:p>
            <a:pPr algn="ctr"/>
            <a:r>
              <a:rPr lang="ko-KR" altLang="en-US" b="1" dirty="0" smtClean="0">
                <a:solidFill>
                  <a:schemeClr val="tx1"/>
                </a:solidFill>
              </a:rPr>
              <a:t>조영제의 부작용</a:t>
            </a:r>
            <a:r>
              <a:rPr lang="en-US" altLang="ko-KR" b="1" dirty="0" smtClean="0">
                <a:solidFill>
                  <a:schemeClr val="tx1"/>
                </a:solidFill>
              </a:rPr>
              <a:t>?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285860"/>
            <a:ext cx="4429123" cy="5929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29125" y="1357299"/>
            <a:ext cx="4714876" cy="5857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604787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9552" y="404664"/>
            <a:ext cx="8229600" cy="1066800"/>
          </a:xfrm>
        </p:spPr>
        <p:txBody>
          <a:bodyPr/>
          <a:lstStyle/>
          <a:p>
            <a:pPr algn="ctr"/>
            <a:r>
              <a:rPr lang="ko-KR" altLang="en-US" b="1" dirty="0" smtClean="0">
                <a:solidFill>
                  <a:schemeClr val="tx1"/>
                </a:solidFill>
              </a:rPr>
              <a:t>조영제의 부작용</a:t>
            </a:r>
            <a:r>
              <a:rPr lang="en-US" altLang="ko-KR" b="1" dirty="0" smtClean="0">
                <a:solidFill>
                  <a:schemeClr val="tx1"/>
                </a:solidFill>
              </a:rPr>
              <a:t>?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00034" y="1071546"/>
            <a:ext cx="8229600" cy="2500330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endParaRPr lang="en-US" altLang="ko-KR" sz="1400" dirty="0" smtClean="0"/>
          </a:p>
          <a:p>
            <a:r>
              <a:rPr lang="ko-KR" altLang="en-US" sz="1400" dirty="0" smtClean="0"/>
              <a:t>조영제 부작용 발생시에 행동 지침</a:t>
            </a:r>
            <a:endParaRPr lang="en-US" altLang="ko-KR" sz="1400" dirty="0" smtClean="0"/>
          </a:p>
          <a:p>
            <a:pPr marL="452628" indent="-342900">
              <a:buAutoNum type="arabicPeriod"/>
            </a:pPr>
            <a:r>
              <a:rPr lang="ko-KR" altLang="en-US" sz="1400" dirty="0" smtClean="0"/>
              <a:t>환자를 편안하게 침대에 눕힌다</a:t>
            </a:r>
            <a:r>
              <a:rPr lang="en-US" altLang="ko-KR" sz="1400" dirty="0" smtClean="0"/>
              <a:t>.</a:t>
            </a:r>
          </a:p>
          <a:p>
            <a:pPr marL="452628" indent="-342900">
              <a:buAutoNum type="arabicPeriod"/>
            </a:pPr>
            <a:r>
              <a:rPr lang="ko-KR" altLang="en-US" sz="1400" dirty="0" smtClean="0"/>
              <a:t>이후 과장님 및 진료과장님 보고</a:t>
            </a:r>
            <a:r>
              <a:rPr lang="en-US" altLang="ko-KR" sz="1400" dirty="0" smtClean="0"/>
              <a:t>.</a:t>
            </a:r>
          </a:p>
          <a:p>
            <a:pPr marL="452628" indent="-342900">
              <a:buAutoNum type="arabicPeriod"/>
            </a:pPr>
            <a:r>
              <a:rPr lang="ko-KR" altLang="en-US" sz="1400" dirty="0" smtClean="0"/>
              <a:t>의사의 지시 하에 간호사가 </a:t>
            </a:r>
            <a:r>
              <a:rPr lang="ko-KR" altLang="en-US" sz="1400" dirty="0" err="1" smtClean="0"/>
              <a:t>항히스타민제</a:t>
            </a:r>
            <a:r>
              <a:rPr lang="en-US" altLang="ko-KR" sz="1400" dirty="0" smtClean="0"/>
              <a:t>(</a:t>
            </a:r>
            <a:r>
              <a:rPr lang="ko-KR" altLang="en-US" sz="1400" dirty="0" err="1" smtClean="0"/>
              <a:t>페니라민</a:t>
            </a:r>
            <a:r>
              <a:rPr lang="en-US" altLang="ko-KR" sz="1400" dirty="0" smtClean="0"/>
              <a:t>) </a:t>
            </a:r>
            <a:r>
              <a:rPr lang="ko-KR" altLang="en-US" sz="1400" dirty="0" smtClean="0"/>
              <a:t>또는 </a:t>
            </a:r>
            <a:r>
              <a:rPr lang="ko-KR" altLang="en-US" sz="1400" dirty="0" err="1" smtClean="0"/>
              <a:t>코르티코이드</a:t>
            </a:r>
            <a:r>
              <a:rPr lang="en-US" altLang="ko-KR" sz="1400" dirty="0" smtClean="0"/>
              <a:t>(</a:t>
            </a:r>
            <a:r>
              <a:rPr lang="ko-KR" altLang="en-US" sz="1400" dirty="0" err="1" smtClean="0"/>
              <a:t>덱사메타손</a:t>
            </a:r>
            <a:r>
              <a:rPr lang="en-US" altLang="ko-KR" sz="1400" dirty="0" smtClean="0"/>
              <a:t>)</a:t>
            </a:r>
            <a:r>
              <a:rPr lang="ko-KR" altLang="en-US" sz="1400" dirty="0" smtClean="0"/>
              <a:t>투여</a:t>
            </a:r>
            <a:r>
              <a:rPr lang="en-US" altLang="ko-KR" sz="1400" dirty="0" smtClean="0"/>
              <a:t>.</a:t>
            </a:r>
          </a:p>
          <a:p>
            <a:pPr marL="452628" indent="-342900">
              <a:buAutoNum type="arabicPeriod"/>
            </a:pPr>
            <a:r>
              <a:rPr lang="ko-KR" altLang="en-US" sz="1400" dirty="0" smtClean="0"/>
              <a:t>호전이 없을 경우</a:t>
            </a:r>
            <a:r>
              <a:rPr lang="en-US" altLang="ko-KR" sz="1400" dirty="0" smtClean="0"/>
              <a:t>: </a:t>
            </a:r>
            <a:r>
              <a:rPr lang="ko-KR" altLang="en-US" sz="1400" dirty="0" err="1" smtClean="0"/>
              <a:t>담당의에게</a:t>
            </a:r>
            <a:r>
              <a:rPr lang="ko-KR" altLang="en-US" sz="1400" dirty="0" smtClean="0"/>
              <a:t> 보고</a:t>
            </a:r>
            <a:r>
              <a:rPr lang="en-US" altLang="ko-KR" sz="1400" dirty="0" smtClean="0"/>
              <a:t>.</a:t>
            </a:r>
          </a:p>
          <a:p>
            <a:pPr marL="452628" indent="-342900">
              <a:buNone/>
            </a:pPr>
            <a:r>
              <a:rPr lang="en-US" altLang="ko-KR" sz="1400" dirty="0" smtClean="0"/>
              <a:t>         </a:t>
            </a:r>
            <a:r>
              <a:rPr lang="ko-KR" altLang="en-US" sz="1400" dirty="0" smtClean="0"/>
              <a:t>증상 호전</a:t>
            </a:r>
            <a:r>
              <a:rPr lang="en-US" altLang="ko-KR" sz="1400" dirty="0" smtClean="0"/>
              <a:t>: </a:t>
            </a:r>
            <a:r>
              <a:rPr lang="ko-KR" altLang="en-US" sz="1400" dirty="0" smtClean="0"/>
              <a:t>조치 후 상태가 호전 되면 </a:t>
            </a:r>
            <a:r>
              <a:rPr lang="en-US" altLang="ko-KR" sz="1400" dirty="0" smtClean="0"/>
              <a:t>1</a:t>
            </a:r>
            <a:r>
              <a:rPr lang="ko-KR" altLang="en-US" sz="1400" dirty="0" smtClean="0"/>
              <a:t>시간 관찰 이후 이상이 없을 시 주의사항과 연락방법을</a:t>
            </a:r>
            <a:endParaRPr lang="en-US" altLang="ko-KR" sz="1400" dirty="0" smtClean="0"/>
          </a:p>
          <a:p>
            <a:pPr marL="452628" indent="-342900">
              <a:buNone/>
            </a:pPr>
            <a:r>
              <a:rPr lang="en-US" altLang="ko-KR" sz="1400" dirty="0" smtClean="0"/>
              <a:t>         </a:t>
            </a:r>
            <a:r>
              <a:rPr lang="ko-KR" altLang="en-US" sz="1400" dirty="0" smtClean="0"/>
              <a:t>제공하고 귀가 조치 시킨다</a:t>
            </a:r>
            <a:r>
              <a:rPr lang="en-US" altLang="ko-KR" sz="1400" dirty="0" smtClean="0"/>
              <a:t>.</a:t>
            </a:r>
          </a:p>
          <a:p>
            <a:pPr marL="452628" indent="-342900">
              <a:buNone/>
            </a:pPr>
            <a:endParaRPr lang="en-US" altLang="ko-KR" sz="1400" dirty="0" smtClean="0"/>
          </a:p>
          <a:p>
            <a:pPr>
              <a:buNone/>
            </a:pPr>
            <a:endParaRPr lang="en-US" altLang="ko-KR" sz="1400" dirty="0" smtClean="0"/>
          </a:p>
        </p:txBody>
      </p:sp>
      <p:sp>
        <p:nvSpPr>
          <p:cNvPr id="4" name="내용 개체 틀 2"/>
          <p:cNvSpPr txBox="1">
            <a:spLocks/>
          </p:cNvSpPr>
          <p:nvPr/>
        </p:nvSpPr>
        <p:spPr>
          <a:xfrm>
            <a:off x="500034" y="2857496"/>
            <a:ext cx="8643966" cy="2857520"/>
          </a:xfrm>
          <a:prstGeom prst="rect">
            <a:avLst/>
          </a:prstGeom>
        </p:spPr>
        <p:txBody>
          <a:bodyPr vert="horz">
            <a:normAutofit fontScale="92500" lnSpcReduction="10000"/>
          </a:bodyPr>
          <a:lstStyle/>
          <a:p>
            <a:pPr marL="109728" marR="0" lvl="0" indent="0" algn="l" defTabSz="914400" rtl="0" eaLnBrk="1" fontAlgn="auto" latinLnBrk="1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Tx/>
              <a:buFont typeface="Georgia"/>
              <a:buNone/>
              <a:tabLst/>
              <a:defRPr/>
            </a:pPr>
            <a:endParaRPr kumimoji="0" lang="en-US" altLang="ko-KR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56032" algn="l" defTabSz="914400" rtl="0" eaLnBrk="1" fontAlgn="auto" latinLnBrk="1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Tx/>
              <a:buFont typeface="Georgia"/>
              <a:buChar char="•"/>
              <a:tabLst/>
              <a:defRPr/>
            </a:pPr>
            <a:r>
              <a:rPr lang="ko-KR" altLang="en-US" sz="1600" dirty="0" err="1" smtClean="0"/>
              <a:t>응급상황시</a:t>
            </a:r>
            <a:r>
              <a:rPr lang="ko-KR" altLang="en-US" sz="1600" dirty="0" smtClean="0"/>
              <a:t> 보고 체계</a:t>
            </a:r>
            <a:endParaRPr kumimoji="0" lang="en-US" altLang="ko-KR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2628" marR="0" lvl="0" indent="-342900" algn="l" defTabSz="914400" rtl="0" eaLnBrk="1" fontAlgn="auto" latinLnBrk="1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Tx/>
              <a:buFont typeface="Georgia"/>
              <a:buAutoNum type="arabicPeriod"/>
              <a:tabLst/>
              <a:defRPr/>
            </a:pPr>
            <a:r>
              <a:rPr kumimoji="0" lang="ko-KR" altLang="en-US" sz="15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환자확인</a:t>
            </a:r>
            <a:r>
              <a:rPr kumimoji="0" lang="en-US" altLang="ko-KR" sz="15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 </a:t>
            </a:r>
            <a:r>
              <a:rPr kumimoji="0" lang="ko-KR" altLang="en-US" sz="15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검사실에서 환자 발견 이후 환자확인</a:t>
            </a:r>
            <a:r>
              <a:rPr kumimoji="0" lang="en-US" altLang="ko-KR" sz="15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.(</a:t>
            </a:r>
            <a:r>
              <a:rPr kumimoji="0" lang="ko-KR" altLang="en-US" sz="15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인식밴드</a:t>
            </a:r>
            <a:r>
              <a:rPr kumimoji="0" lang="en-US" altLang="ko-KR" sz="15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</a:t>
            </a:r>
            <a:r>
              <a:rPr kumimoji="0" lang="ko-KR" altLang="en-US" sz="15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진찰권 등</a:t>
            </a:r>
            <a:r>
              <a:rPr kumimoji="0" lang="en-US" altLang="ko-KR" sz="15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</a:t>
            </a:r>
          </a:p>
          <a:p>
            <a:pPr marL="452628" marR="0" lvl="0" indent="-342900" algn="l" defTabSz="914400" rtl="0" eaLnBrk="1" fontAlgn="auto" latinLnBrk="1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Tx/>
              <a:buFont typeface="Georgia"/>
              <a:buAutoNum type="arabicPeriod"/>
              <a:tabLst/>
              <a:defRPr/>
            </a:pPr>
            <a:r>
              <a:rPr lang="ko-KR" altLang="en-US" sz="1500" dirty="0" smtClean="0"/>
              <a:t>의식확인</a:t>
            </a:r>
            <a:r>
              <a:rPr lang="en-US" altLang="ko-KR" sz="1500" dirty="0" smtClean="0"/>
              <a:t>: </a:t>
            </a:r>
            <a:r>
              <a:rPr lang="ko-KR" altLang="en-US" sz="1500" dirty="0" smtClean="0"/>
              <a:t>환자 발견자가 환자의 양쪽 어깨를 가볍게 흔들며 의식을 확인한다</a:t>
            </a:r>
            <a:r>
              <a:rPr lang="en-US" altLang="ko-KR" sz="1500" dirty="0" smtClean="0"/>
              <a:t>.</a:t>
            </a:r>
            <a:endParaRPr kumimoji="0" lang="en-US" altLang="ko-KR" sz="15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2628" marR="0" lvl="0" indent="-342900" algn="l" defTabSz="914400" rtl="0" eaLnBrk="1" fontAlgn="auto" latinLnBrk="1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Tx/>
              <a:buFont typeface="Georgia"/>
              <a:buAutoNum type="arabicPeriod"/>
              <a:tabLst/>
              <a:defRPr/>
            </a:pPr>
            <a:r>
              <a:rPr lang="ko-KR" altLang="en-US" sz="1500" dirty="0" smtClean="0"/>
              <a:t>구조요청</a:t>
            </a:r>
            <a:r>
              <a:rPr lang="en-US" altLang="ko-KR" sz="1500" dirty="0" smtClean="0"/>
              <a:t>: </a:t>
            </a:r>
            <a:r>
              <a:rPr lang="ko-KR" altLang="en-US" sz="1500" dirty="0" smtClean="0"/>
              <a:t> 방사선사의 경우 과장에게 연락하고 즉시 방송 교환실로 </a:t>
            </a:r>
            <a:r>
              <a:rPr lang="en-US" altLang="ko-KR" sz="1500" dirty="0" smtClean="0"/>
              <a:t>Code blue</a:t>
            </a:r>
            <a:r>
              <a:rPr lang="ko-KR" altLang="en-US" sz="1500" dirty="0" smtClean="0"/>
              <a:t> 연락</a:t>
            </a:r>
            <a:r>
              <a:rPr lang="en-US" altLang="ko-KR" sz="1500" dirty="0" smtClean="0"/>
              <a:t> “0</a:t>
            </a:r>
            <a:r>
              <a:rPr lang="ko-KR" altLang="en-US" sz="1500" dirty="0" smtClean="0"/>
              <a:t>번</a:t>
            </a:r>
            <a:r>
              <a:rPr lang="en-US" altLang="ko-KR" sz="1500" dirty="0" smtClean="0"/>
              <a:t>” .</a:t>
            </a:r>
          </a:p>
          <a:p>
            <a:pPr marL="452628" marR="0" lvl="0" indent="-342900" algn="l" defTabSz="914400" rtl="0" eaLnBrk="1" fontAlgn="auto" latinLnBrk="1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Tx/>
              <a:tabLst/>
              <a:defRPr/>
            </a:pPr>
            <a:r>
              <a:rPr lang="en-US" altLang="ko-KR" sz="1500" dirty="0" smtClean="0"/>
              <a:t>                            </a:t>
            </a:r>
            <a:r>
              <a:rPr lang="ko-KR" altLang="en-US" sz="1500" dirty="0" smtClean="0"/>
              <a:t>간호사의 경우 </a:t>
            </a:r>
            <a:r>
              <a:rPr lang="ko-KR" altLang="en-US" sz="1500" dirty="0" err="1" smtClean="0"/>
              <a:t>기도확보후</a:t>
            </a:r>
            <a:r>
              <a:rPr lang="ko-KR" altLang="en-US" sz="1500" dirty="0" smtClean="0"/>
              <a:t> 입안 이물질 제거하고 산소 맥박 </a:t>
            </a:r>
            <a:r>
              <a:rPr lang="en-US" altLang="ko-KR" sz="1500" dirty="0" err="1" smtClean="0"/>
              <a:t>bp</a:t>
            </a:r>
            <a:r>
              <a:rPr lang="ko-KR" altLang="en-US" sz="1500" dirty="0" smtClean="0"/>
              <a:t>확인한다</a:t>
            </a:r>
            <a:r>
              <a:rPr lang="en-US" altLang="ko-KR" sz="1500" dirty="0" smtClean="0"/>
              <a:t>. </a:t>
            </a:r>
          </a:p>
          <a:p>
            <a:pPr marL="452628" marR="0" lvl="0" indent="-342900" algn="l" defTabSz="914400" rtl="0" eaLnBrk="1" fontAlgn="auto" latinLnBrk="1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Tx/>
              <a:tabLst/>
              <a:defRPr/>
            </a:pPr>
            <a:r>
              <a:rPr lang="en-US" altLang="ko-KR" sz="1500" dirty="0" smtClean="0"/>
              <a:t>                            </a:t>
            </a:r>
            <a:r>
              <a:rPr lang="ko-KR" altLang="en-US" sz="1500" dirty="0" smtClean="0"/>
              <a:t>보고체계로 처치하고 </a:t>
            </a:r>
            <a:r>
              <a:rPr lang="ko-KR" altLang="en-US" sz="1500" dirty="0" err="1" smtClean="0"/>
              <a:t>응급처치후</a:t>
            </a:r>
            <a:r>
              <a:rPr lang="ko-KR" altLang="en-US" sz="1500" dirty="0" smtClean="0"/>
              <a:t> 집중치료를 위해 응급센터로 이송하고 보고체계에 따라 </a:t>
            </a:r>
            <a:endParaRPr lang="en-US" altLang="ko-KR" sz="1500" dirty="0" smtClean="0"/>
          </a:p>
          <a:p>
            <a:pPr marL="452628" marR="0" lvl="0" indent="-342900" algn="l" defTabSz="914400" rtl="0" eaLnBrk="1" fontAlgn="auto" latinLnBrk="1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Tx/>
              <a:tabLst/>
              <a:defRPr/>
            </a:pPr>
            <a:r>
              <a:rPr lang="en-US" altLang="ko-KR" sz="1500" dirty="0" smtClean="0"/>
              <a:t>                            </a:t>
            </a:r>
            <a:r>
              <a:rPr lang="ko-KR" altLang="en-US" sz="1500" dirty="0" smtClean="0"/>
              <a:t>기록한다</a:t>
            </a:r>
            <a:r>
              <a:rPr lang="en-US" altLang="ko-KR" sz="1500" dirty="0" smtClean="0"/>
              <a:t>.</a:t>
            </a:r>
          </a:p>
          <a:p>
            <a:pPr marL="452628" marR="0" lvl="0" indent="-342900" algn="l" defTabSz="914400" rtl="0" eaLnBrk="1" fontAlgn="auto" latinLnBrk="1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Tx/>
              <a:tabLst/>
              <a:defRPr/>
            </a:pPr>
            <a:r>
              <a:rPr kumimoji="0" lang="en-US" altLang="ko-KR" sz="15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4.     </a:t>
            </a:r>
            <a:r>
              <a:rPr kumimoji="0" lang="ko-KR" altLang="en-US" sz="15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심폐소생술 시행</a:t>
            </a:r>
            <a:r>
              <a:rPr kumimoji="0" lang="en-US" altLang="ko-KR" sz="15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 </a:t>
            </a:r>
            <a:r>
              <a:rPr kumimoji="0" lang="ko-KR" altLang="en-US" sz="15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심폐소생술 </a:t>
            </a:r>
            <a:r>
              <a:rPr kumimoji="0" lang="ko-KR" altLang="en-US" sz="15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비상지원팀은</a:t>
            </a:r>
            <a:r>
              <a:rPr kumimoji="0" lang="ko-KR" altLang="en-US" sz="15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기도유지를 하고 심폐소생술 실시한다</a:t>
            </a:r>
            <a:r>
              <a:rPr kumimoji="0" lang="en-US" altLang="ko-KR" sz="15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</a:p>
          <a:p>
            <a:pPr marL="452628" marR="0" lvl="0" indent="-342900" algn="l" defTabSz="914400" rtl="0" eaLnBrk="1" fontAlgn="auto" latinLnBrk="1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Tx/>
              <a:buAutoNum type="arabicPeriod" startAt="5"/>
              <a:tabLst/>
              <a:defRPr/>
            </a:pPr>
            <a:r>
              <a:rPr kumimoji="0" lang="ko-KR" altLang="en-US" sz="15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응급실</a:t>
            </a:r>
            <a:r>
              <a:rPr kumimoji="0" lang="en-US" altLang="ko-KR" sz="15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,</a:t>
            </a:r>
            <a:r>
              <a:rPr kumimoji="0" lang="en-US" altLang="ko-KR" sz="15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ko-KR" altLang="en-US" sz="15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중환자실로 이동</a:t>
            </a:r>
            <a:r>
              <a:rPr kumimoji="0" lang="en-US" altLang="ko-KR" sz="15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: </a:t>
            </a:r>
            <a:r>
              <a:rPr kumimoji="0" lang="ko-KR" altLang="en-US" sz="15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환자를 응급실 또는 중환자실로 </a:t>
            </a:r>
            <a:r>
              <a:rPr kumimoji="0" lang="ko-KR" altLang="en-US" sz="1500" b="0" i="0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이동후</a:t>
            </a:r>
            <a:r>
              <a:rPr lang="ko-KR" altLang="en-US" sz="1500" dirty="0" smtClean="0"/>
              <a:t> </a:t>
            </a:r>
            <a:r>
              <a:rPr lang="ko-KR" altLang="en-US" sz="1500" dirty="0" err="1" smtClean="0"/>
              <a:t>집중치료한다</a:t>
            </a:r>
            <a:r>
              <a:rPr lang="en-US" altLang="ko-KR" sz="1500" dirty="0" smtClean="0"/>
              <a:t>.</a:t>
            </a:r>
          </a:p>
          <a:p>
            <a:pPr marL="452628" marR="0" lvl="0" indent="-342900" algn="l" defTabSz="914400" rtl="0" eaLnBrk="1" fontAlgn="auto" latinLnBrk="1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Tx/>
              <a:buAutoNum type="arabicPeriod" startAt="5"/>
              <a:tabLst/>
              <a:defRPr/>
            </a:pPr>
            <a:r>
              <a:rPr kumimoji="0" lang="ko-KR" altLang="en-US" sz="15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응급상황 보고</a:t>
            </a:r>
            <a:r>
              <a:rPr kumimoji="0" lang="en-US" altLang="ko-KR" sz="15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: </a:t>
            </a:r>
            <a:r>
              <a:rPr kumimoji="0" lang="ko-KR" altLang="en-US" sz="15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팀장 및 과장에게 모든 상황을 보고한다</a:t>
            </a:r>
            <a:r>
              <a:rPr kumimoji="0" lang="en-US" altLang="ko-KR" sz="15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</a:p>
          <a:p>
            <a:pPr marL="365760" marR="0" lvl="0" indent="-256032" algn="l" defTabSz="914400" rtl="0" eaLnBrk="1" fontAlgn="auto" latinLnBrk="1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Tx/>
              <a:buFont typeface="Georgia"/>
              <a:buNone/>
              <a:tabLst/>
              <a:defRPr/>
            </a:pPr>
            <a:endParaRPr kumimoji="0" lang="en-US" altLang="ko-KR" sz="15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4787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1473" y="404664"/>
            <a:ext cx="8943303" cy="1066800"/>
          </a:xfrm>
        </p:spPr>
        <p:txBody>
          <a:bodyPr>
            <a:normAutofit/>
          </a:bodyPr>
          <a:lstStyle/>
          <a:p>
            <a:pPr algn="ctr"/>
            <a:r>
              <a:rPr lang="en-US" altLang="ko-KR" b="1" dirty="0" smtClean="0">
                <a:solidFill>
                  <a:schemeClr val="tx1"/>
                </a:solidFill>
              </a:rPr>
              <a:t>MRI </a:t>
            </a:r>
            <a:r>
              <a:rPr lang="ko-KR" altLang="en-US" b="1" dirty="0" smtClean="0">
                <a:solidFill>
                  <a:schemeClr val="tx1"/>
                </a:solidFill>
              </a:rPr>
              <a:t>고객응대</a:t>
            </a:r>
            <a:r>
              <a:rPr lang="en-US" altLang="ko-KR" b="1" dirty="0" smtClean="0">
                <a:solidFill>
                  <a:schemeClr val="tx1"/>
                </a:solidFill>
              </a:rPr>
              <a:t> </a:t>
            </a:r>
            <a:r>
              <a:rPr lang="ko-KR" altLang="en-US" b="1" dirty="0" smtClean="0">
                <a:solidFill>
                  <a:schemeClr val="tx1"/>
                </a:solidFill>
              </a:rPr>
              <a:t>및 검사 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17" name="내용 개체 틀 2"/>
          <p:cNvSpPr txBox="1">
            <a:spLocks/>
          </p:cNvSpPr>
          <p:nvPr/>
        </p:nvSpPr>
        <p:spPr>
          <a:xfrm>
            <a:off x="107504" y="3404553"/>
            <a:ext cx="2871142" cy="335127"/>
          </a:xfrm>
          <a:prstGeom prst="rect">
            <a:avLst/>
          </a:prstGeom>
        </p:spPr>
        <p:txBody>
          <a:bodyPr vert="horz">
            <a:noAutofit/>
          </a:bodyPr>
          <a:lstStyle>
            <a:lvl1pPr marL="365760" indent="-256032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•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58368" indent="-246888" algn="l" rtl="0" eaLnBrk="1" latinLnBrk="1" hangingPunct="1">
              <a:spcBef>
                <a:spcPts val="300"/>
              </a:spcBef>
              <a:buClr>
                <a:schemeClr val="accent2"/>
              </a:buClr>
              <a:buFont typeface="Georgia"/>
              <a:buChar char="▫"/>
              <a:defRPr kumimoji="0" sz="1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923544" indent="-219456" algn="l" rtl="0" eaLnBrk="1" latinLnBrk="1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179576" indent="-201168" algn="l" rtl="0" eaLnBrk="1" latinLnBrk="1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389888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5pPr>
            <a:lvl6pPr marL="1609344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6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5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8pPr>
            <a:lvl9pPr marL="2240280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400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9728" indent="0">
              <a:buNone/>
            </a:pPr>
            <a:endParaRPr lang="en-US" altLang="ko-KR" sz="1400" dirty="0" smtClean="0"/>
          </a:p>
        </p:txBody>
      </p:sp>
      <p:sp>
        <p:nvSpPr>
          <p:cNvPr id="19" name="내용 개체 틀 2"/>
          <p:cNvSpPr txBox="1">
            <a:spLocks/>
          </p:cNvSpPr>
          <p:nvPr/>
        </p:nvSpPr>
        <p:spPr>
          <a:xfrm>
            <a:off x="3203848" y="3415394"/>
            <a:ext cx="5850930" cy="335127"/>
          </a:xfrm>
          <a:prstGeom prst="rect">
            <a:avLst/>
          </a:prstGeom>
        </p:spPr>
        <p:txBody>
          <a:bodyPr vert="horz">
            <a:normAutofit fontScale="92500" lnSpcReduction="20000"/>
          </a:bodyPr>
          <a:lstStyle>
            <a:lvl1pPr marL="365760" indent="-256032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•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58368" indent="-246888" algn="l" rtl="0" eaLnBrk="1" latinLnBrk="1" hangingPunct="1">
              <a:spcBef>
                <a:spcPts val="300"/>
              </a:spcBef>
              <a:buClr>
                <a:schemeClr val="accent2"/>
              </a:buClr>
              <a:buFont typeface="Georgia"/>
              <a:buChar char="▫"/>
              <a:defRPr kumimoji="0" sz="1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923544" indent="-219456" algn="l" rtl="0" eaLnBrk="1" latinLnBrk="1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179576" indent="-201168" algn="l" rtl="0" eaLnBrk="1" latinLnBrk="1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389888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5pPr>
            <a:lvl6pPr marL="1609344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6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5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8pPr>
            <a:lvl9pPr marL="2240280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400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9728" indent="0" algn="ctr">
              <a:buNone/>
            </a:pPr>
            <a:r>
              <a:rPr lang="ko-KR" altLang="en-US" dirty="0" smtClean="0"/>
              <a:t>환자분 검사준비 및 주의사항 안내</a:t>
            </a:r>
            <a:endParaRPr lang="ko-KR" altLang="en-US" dirty="0"/>
          </a:p>
        </p:txBody>
      </p:sp>
      <p:sp>
        <p:nvSpPr>
          <p:cNvPr id="20" name="내용 개체 틀 2"/>
          <p:cNvSpPr txBox="1">
            <a:spLocks/>
          </p:cNvSpPr>
          <p:nvPr/>
        </p:nvSpPr>
        <p:spPr>
          <a:xfrm>
            <a:off x="1554943" y="5944743"/>
            <a:ext cx="2864693" cy="335127"/>
          </a:xfrm>
          <a:prstGeom prst="rect">
            <a:avLst/>
          </a:prstGeom>
        </p:spPr>
        <p:txBody>
          <a:bodyPr vert="horz">
            <a:normAutofit fontScale="92500" lnSpcReduction="20000"/>
          </a:bodyPr>
          <a:lstStyle>
            <a:lvl1pPr marL="365760" indent="-256032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•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58368" indent="-246888" algn="l" rtl="0" eaLnBrk="1" latinLnBrk="1" hangingPunct="1">
              <a:spcBef>
                <a:spcPts val="300"/>
              </a:spcBef>
              <a:buClr>
                <a:schemeClr val="accent2"/>
              </a:buClr>
              <a:buFont typeface="Georgia"/>
              <a:buChar char="▫"/>
              <a:defRPr kumimoji="0" sz="1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923544" indent="-219456" algn="l" rtl="0" eaLnBrk="1" latinLnBrk="1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179576" indent="-201168" algn="l" rtl="0" eaLnBrk="1" latinLnBrk="1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389888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5pPr>
            <a:lvl6pPr marL="1609344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6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5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8pPr>
            <a:lvl9pPr marL="2240280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400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9728" indent="0" algn="ctr">
              <a:buNone/>
            </a:pPr>
            <a:r>
              <a:rPr lang="ko-KR" altLang="en-US" dirty="0" smtClean="0"/>
              <a:t>검사시작</a:t>
            </a:r>
            <a:endParaRPr lang="ko-KR" altLang="en-US" dirty="0"/>
          </a:p>
        </p:txBody>
      </p:sp>
      <p:sp>
        <p:nvSpPr>
          <p:cNvPr id="21" name="내용 개체 틀 2"/>
          <p:cNvSpPr txBox="1">
            <a:spLocks/>
          </p:cNvSpPr>
          <p:nvPr/>
        </p:nvSpPr>
        <p:spPr>
          <a:xfrm>
            <a:off x="4711701" y="5944744"/>
            <a:ext cx="2836093" cy="335127"/>
          </a:xfrm>
          <a:prstGeom prst="rect">
            <a:avLst/>
          </a:prstGeom>
        </p:spPr>
        <p:txBody>
          <a:bodyPr vert="horz">
            <a:normAutofit fontScale="92500" lnSpcReduction="20000"/>
          </a:bodyPr>
          <a:lstStyle>
            <a:lvl1pPr marL="365760" indent="-256032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•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58368" indent="-246888" algn="l" rtl="0" eaLnBrk="1" latinLnBrk="1" hangingPunct="1">
              <a:spcBef>
                <a:spcPts val="300"/>
              </a:spcBef>
              <a:buClr>
                <a:schemeClr val="accent2"/>
              </a:buClr>
              <a:buFont typeface="Georgia"/>
              <a:buChar char="▫"/>
              <a:defRPr kumimoji="0" sz="1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923544" indent="-219456" algn="l" rtl="0" eaLnBrk="1" latinLnBrk="1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179576" indent="-201168" algn="l" rtl="0" eaLnBrk="1" latinLnBrk="1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389888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5pPr>
            <a:lvl6pPr marL="1609344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6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5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8pPr>
            <a:lvl9pPr marL="2240280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400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9728" indent="0" algn="ctr">
              <a:buNone/>
            </a:pPr>
            <a:r>
              <a:rPr lang="ko-KR" altLang="en-US" dirty="0" smtClean="0"/>
              <a:t>검사 후 환자분 안내</a:t>
            </a:r>
            <a:endParaRPr lang="ko-KR" altLang="en-US" dirty="0"/>
          </a:p>
        </p:txBody>
      </p:sp>
      <p:sp>
        <p:nvSpPr>
          <p:cNvPr id="22" name="내용 개체 틀 2"/>
          <p:cNvSpPr txBox="1">
            <a:spLocks/>
          </p:cNvSpPr>
          <p:nvPr/>
        </p:nvSpPr>
        <p:spPr>
          <a:xfrm>
            <a:off x="134565" y="3416951"/>
            <a:ext cx="2837631" cy="335127"/>
          </a:xfrm>
          <a:prstGeom prst="rect">
            <a:avLst/>
          </a:prstGeom>
        </p:spPr>
        <p:txBody>
          <a:bodyPr vert="horz">
            <a:normAutofit fontScale="85000" lnSpcReduction="10000"/>
          </a:bodyPr>
          <a:lstStyle>
            <a:lvl1pPr marL="365760" indent="-256032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•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58368" indent="-246888" algn="l" rtl="0" eaLnBrk="1" latinLnBrk="1" hangingPunct="1">
              <a:spcBef>
                <a:spcPts val="300"/>
              </a:spcBef>
              <a:buClr>
                <a:schemeClr val="accent2"/>
              </a:buClr>
              <a:buFont typeface="Georgia"/>
              <a:buChar char="▫"/>
              <a:defRPr kumimoji="0" sz="1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923544" indent="-219456" algn="l" rtl="0" eaLnBrk="1" latinLnBrk="1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179576" indent="-201168" algn="l" rtl="0" eaLnBrk="1" latinLnBrk="1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389888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5pPr>
            <a:lvl6pPr marL="1609344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6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5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8pPr>
            <a:lvl9pPr marL="2240280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400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9728" indent="0" algn="ctr">
              <a:buNone/>
            </a:pPr>
            <a:r>
              <a:rPr lang="ko-KR" altLang="en-US" dirty="0" smtClean="0"/>
              <a:t>환자 확인 후 </a:t>
            </a:r>
            <a:r>
              <a:rPr lang="en-US" altLang="ko-KR" dirty="0" smtClean="0"/>
              <a:t>MRI</a:t>
            </a:r>
            <a:r>
              <a:rPr lang="ko-KR" altLang="en-US" dirty="0" smtClean="0"/>
              <a:t>실 입장</a:t>
            </a:r>
            <a:endParaRPr lang="ko-KR" altLang="en-US" dirty="0"/>
          </a:p>
        </p:txBody>
      </p:sp>
      <p:pic>
        <p:nvPicPr>
          <p:cNvPr id="3074" name="Picture 2" descr="C:\Users\NWMC\Desktop\KakaoTalk_20220329_135105316_0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473" y="1345729"/>
            <a:ext cx="2860723" cy="2053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NWMC\Desktop\KakaoTalk_20220329_13510531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8284" y="3882961"/>
            <a:ext cx="2860723" cy="2041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C:\Users\NWMC\Desktop\KakaoTalk_20220329_135105316_0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7812" y="1325166"/>
            <a:ext cx="2836963" cy="2053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1" name="Picture 9" descr="C:\Users\NWMC\Desktop\KakaoTalk_20220329_135105316_0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0831" y="3882960"/>
            <a:ext cx="2836963" cy="2041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0" name="Picture 18" descr="C:\Users\NWMC\Desktop\KakaoTalk_20220329_135105316_03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1325885"/>
            <a:ext cx="2836091" cy="2052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9716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9552" y="404664"/>
            <a:ext cx="8229600" cy="1066800"/>
          </a:xfrm>
        </p:spPr>
        <p:txBody>
          <a:bodyPr/>
          <a:lstStyle/>
          <a:p>
            <a:pPr algn="ctr"/>
            <a:r>
              <a:rPr lang="ko-KR" altLang="en-US" b="1" dirty="0" smtClean="0">
                <a:solidFill>
                  <a:schemeClr val="tx1"/>
                </a:solidFill>
              </a:rPr>
              <a:t>검사 시 주의사항</a:t>
            </a:r>
            <a:r>
              <a:rPr lang="en-US" altLang="ko-KR" b="1" dirty="0" smtClean="0">
                <a:solidFill>
                  <a:schemeClr val="tx1"/>
                </a:solidFill>
              </a:rPr>
              <a:t>?(</a:t>
            </a:r>
            <a:r>
              <a:rPr lang="ko-KR" altLang="en-US" b="1" dirty="0" smtClean="0">
                <a:solidFill>
                  <a:schemeClr val="tx1"/>
                </a:solidFill>
              </a:rPr>
              <a:t>낙상</a:t>
            </a:r>
            <a:r>
              <a:rPr lang="en-US" altLang="ko-KR" b="1" dirty="0" smtClean="0">
                <a:solidFill>
                  <a:schemeClr val="tx1"/>
                </a:solidFill>
              </a:rPr>
              <a:t>)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67544" y="1412776"/>
            <a:ext cx="8229600" cy="4325112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endParaRPr lang="en-US" altLang="ko-KR" sz="3000" dirty="0" smtClean="0"/>
          </a:p>
          <a:p>
            <a:pPr>
              <a:buNone/>
            </a:pPr>
            <a:r>
              <a:rPr lang="en-US" altLang="ko-KR" sz="3000" dirty="0" smtClean="0">
                <a:solidFill>
                  <a:srgbClr val="7030A0"/>
                </a:solidFill>
              </a:rPr>
              <a:t>-</a:t>
            </a:r>
            <a:r>
              <a:rPr lang="en-US" altLang="ko-KR" sz="3000" dirty="0" smtClean="0"/>
              <a:t>  Standing</a:t>
            </a:r>
            <a:r>
              <a:rPr lang="ko-KR" altLang="en-US" sz="3000" dirty="0" smtClean="0"/>
              <a:t>검사 시 중심 못 잡는 환자분들 주의</a:t>
            </a:r>
            <a:r>
              <a:rPr lang="en-US" altLang="ko-KR" sz="3000" dirty="0" smtClean="0"/>
              <a:t>.</a:t>
            </a:r>
          </a:p>
          <a:p>
            <a:pPr>
              <a:buNone/>
            </a:pPr>
            <a:r>
              <a:rPr lang="en-US" altLang="ko-KR" sz="3000" dirty="0" smtClean="0">
                <a:solidFill>
                  <a:srgbClr val="7030A0"/>
                </a:solidFill>
              </a:rPr>
              <a:t>-</a:t>
            </a:r>
            <a:r>
              <a:rPr lang="en-US" altLang="ko-KR" sz="3000" dirty="0" smtClean="0"/>
              <a:t> </a:t>
            </a:r>
            <a:r>
              <a:rPr lang="ko-KR" altLang="en-US" sz="3000" dirty="0" smtClean="0"/>
              <a:t>검사대 이동 시 주의</a:t>
            </a:r>
            <a:r>
              <a:rPr lang="en-US" altLang="ko-KR" sz="3000" dirty="0" smtClean="0"/>
              <a:t>.</a:t>
            </a:r>
          </a:p>
          <a:p>
            <a:pPr>
              <a:buNone/>
            </a:pPr>
            <a:r>
              <a:rPr lang="en-US" altLang="ko-KR" sz="3000" dirty="0" smtClean="0">
                <a:solidFill>
                  <a:srgbClr val="7030A0"/>
                </a:solidFill>
              </a:rPr>
              <a:t>-</a:t>
            </a:r>
            <a:r>
              <a:rPr lang="en-US" altLang="ko-KR" sz="3000" dirty="0" smtClean="0"/>
              <a:t> </a:t>
            </a:r>
            <a:r>
              <a:rPr lang="ko-KR" altLang="en-US" sz="3000" dirty="0" smtClean="0"/>
              <a:t>침대사용 촬영 시 침대난간 올리기</a:t>
            </a:r>
            <a:r>
              <a:rPr lang="en-US" altLang="ko-KR" sz="3000" dirty="0" smtClean="0"/>
              <a:t>.</a:t>
            </a:r>
          </a:p>
          <a:p>
            <a:pPr>
              <a:buFontTx/>
              <a:buChar char="-"/>
            </a:pPr>
            <a:r>
              <a:rPr lang="ko-KR" altLang="en-US" sz="3000" dirty="0" smtClean="0"/>
              <a:t>침대사용 촬영 시 바퀴고정 해주기</a:t>
            </a:r>
            <a:r>
              <a:rPr lang="en-US" altLang="ko-KR" sz="3000" dirty="0" smtClean="0"/>
              <a:t>.</a:t>
            </a:r>
          </a:p>
          <a:p>
            <a:pPr>
              <a:buFontTx/>
              <a:buChar char="-"/>
            </a:pPr>
            <a:r>
              <a:rPr lang="ko-KR" altLang="en-US" sz="3000" dirty="0" smtClean="0"/>
              <a:t>휠체어에서 침대</a:t>
            </a:r>
            <a:r>
              <a:rPr lang="en-US" altLang="ko-KR" sz="3000" dirty="0" smtClean="0"/>
              <a:t>, </a:t>
            </a:r>
            <a:r>
              <a:rPr lang="ko-KR" altLang="en-US" sz="3000" dirty="0" smtClean="0"/>
              <a:t>테이블에서 </a:t>
            </a:r>
            <a:r>
              <a:rPr lang="ko-KR" altLang="en-US" sz="3000" dirty="0" err="1" smtClean="0"/>
              <a:t>내릴때</a:t>
            </a:r>
            <a:r>
              <a:rPr lang="en-US" altLang="ko-KR" sz="3000" dirty="0"/>
              <a:t> </a:t>
            </a:r>
            <a:r>
              <a:rPr lang="ko-KR" altLang="en-US" sz="3000" dirty="0" smtClean="0"/>
              <a:t>주의</a:t>
            </a:r>
            <a:r>
              <a:rPr lang="en-US" altLang="ko-KR" sz="3000" dirty="0" smtClean="0"/>
              <a:t>.</a:t>
            </a:r>
          </a:p>
          <a:p>
            <a:pPr>
              <a:buFontTx/>
              <a:buChar char="-"/>
            </a:pPr>
            <a:r>
              <a:rPr lang="ko-KR" altLang="en-US" sz="3000" dirty="0" smtClean="0"/>
              <a:t>베드에서 베드로 환자 옮길 때 주의</a:t>
            </a:r>
            <a:r>
              <a:rPr lang="en-US" altLang="ko-KR" sz="3000" dirty="0" smtClean="0"/>
              <a:t>.</a:t>
            </a:r>
          </a:p>
          <a:p>
            <a:pPr>
              <a:buNone/>
            </a:pPr>
            <a:r>
              <a:rPr lang="en-US" altLang="ko-KR" sz="3000" dirty="0" smtClean="0">
                <a:solidFill>
                  <a:srgbClr val="7030A0"/>
                </a:solidFill>
              </a:rPr>
              <a:t>-</a:t>
            </a:r>
            <a:r>
              <a:rPr lang="en-US" altLang="ko-KR" sz="3000" dirty="0" smtClean="0"/>
              <a:t> </a:t>
            </a:r>
            <a:r>
              <a:rPr lang="ko-KR" altLang="en-US" sz="3000" dirty="0" smtClean="0"/>
              <a:t>사지검사 시 미끄럼 주의</a:t>
            </a:r>
            <a:r>
              <a:rPr lang="en-US" altLang="ko-KR" sz="3000" dirty="0" smtClean="0"/>
              <a:t>.</a:t>
            </a:r>
          </a:p>
          <a:p>
            <a:pPr>
              <a:buNone/>
            </a:pP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04787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9552" y="404664"/>
            <a:ext cx="8229600" cy="1066800"/>
          </a:xfrm>
        </p:spPr>
        <p:txBody>
          <a:bodyPr/>
          <a:lstStyle/>
          <a:p>
            <a:pPr algn="ctr"/>
            <a:r>
              <a:rPr lang="ko-KR" altLang="en-US" b="1" dirty="0" smtClean="0">
                <a:solidFill>
                  <a:schemeClr val="tx1"/>
                </a:solidFill>
              </a:rPr>
              <a:t>검사 시 주의사항</a:t>
            </a:r>
            <a:r>
              <a:rPr lang="en-US" altLang="ko-KR" b="1" dirty="0" smtClean="0">
                <a:solidFill>
                  <a:schemeClr val="tx1"/>
                </a:solidFill>
              </a:rPr>
              <a:t>?(</a:t>
            </a:r>
            <a:r>
              <a:rPr lang="ko-KR" altLang="en-US" b="1" dirty="0" smtClean="0">
                <a:solidFill>
                  <a:schemeClr val="tx1"/>
                </a:solidFill>
              </a:rPr>
              <a:t>환자확인</a:t>
            </a:r>
            <a:r>
              <a:rPr lang="en-US" altLang="ko-KR" b="1" dirty="0" smtClean="0">
                <a:solidFill>
                  <a:schemeClr val="tx1"/>
                </a:solidFill>
              </a:rPr>
              <a:t>)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6" name="내용 개체 틀 5"/>
          <p:cNvSpPr>
            <a:spLocks noGrp="1"/>
          </p:cNvSpPr>
          <p:nvPr>
            <p:ph idx="1"/>
          </p:nvPr>
        </p:nvSpPr>
        <p:spPr>
          <a:xfrm>
            <a:off x="500034" y="1214422"/>
            <a:ext cx="8229600" cy="5094898"/>
          </a:xfrm>
        </p:spPr>
        <p:txBody>
          <a:bodyPr>
            <a:normAutofit fontScale="70000" lnSpcReduction="20000"/>
          </a:bodyPr>
          <a:lstStyle/>
          <a:p>
            <a:pPr marL="109728" indent="0">
              <a:buNone/>
            </a:pPr>
            <a:endParaRPr lang="en-US" altLang="ko-KR" dirty="0" smtClean="0"/>
          </a:p>
          <a:p>
            <a:pPr>
              <a:buFontTx/>
              <a:buChar char="-"/>
            </a:pPr>
            <a:r>
              <a:rPr lang="ko-KR" altLang="en-US" dirty="0" smtClean="0"/>
              <a:t>들어오실 때 </a:t>
            </a:r>
            <a:r>
              <a:rPr lang="en-US" altLang="ko-KR" dirty="0" smtClean="0"/>
              <a:t>“</a:t>
            </a:r>
            <a:r>
              <a:rPr lang="ko-KR" altLang="en-US" dirty="0" smtClean="0"/>
              <a:t>성함이 어떻게 되세요</a:t>
            </a:r>
            <a:r>
              <a:rPr lang="en-US" altLang="ko-KR" dirty="0" smtClean="0"/>
              <a:t>?”</a:t>
            </a:r>
            <a:r>
              <a:rPr lang="ko-KR" altLang="en-US" dirty="0" smtClean="0"/>
              <a:t>라고 여쭤보고 등록번호는 </a:t>
            </a:r>
            <a:endParaRPr lang="en-US" altLang="ko-KR" dirty="0" smtClean="0"/>
          </a:p>
          <a:p>
            <a:pPr marL="109728" indent="0">
              <a:buNone/>
            </a:pPr>
            <a:r>
              <a:rPr lang="en-US" altLang="ko-KR" dirty="0"/>
              <a:t> </a:t>
            </a:r>
            <a:r>
              <a:rPr lang="en-US" altLang="ko-KR" dirty="0" smtClean="0"/>
              <a:t>   “</a:t>
            </a:r>
            <a:r>
              <a:rPr lang="ko-KR" altLang="en-US" dirty="0" smtClean="0"/>
              <a:t>등록번호 확인하겠습니다</a:t>
            </a:r>
            <a:r>
              <a:rPr lang="en-US" altLang="ko-KR" dirty="0" smtClean="0"/>
              <a:t>.” </a:t>
            </a:r>
            <a:r>
              <a:rPr lang="ko-KR" altLang="en-US" dirty="0" smtClean="0"/>
              <a:t>라고 설명 후 환자 인식표를 활용 하여</a:t>
            </a:r>
            <a:endParaRPr lang="en-US" altLang="ko-KR" dirty="0" smtClean="0"/>
          </a:p>
          <a:p>
            <a:pPr marL="109728" indent="0">
              <a:buNone/>
            </a:pPr>
            <a:r>
              <a:rPr lang="en-US" altLang="ko-KR" dirty="0"/>
              <a:t> </a:t>
            </a:r>
            <a:r>
              <a:rPr lang="en-US" altLang="ko-KR" dirty="0" smtClean="0"/>
              <a:t>   </a:t>
            </a:r>
            <a:r>
              <a:rPr lang="ko-KR" altLang="en-US" dirty="0" smtClean="0"/>
              <a:t>확인한다</a:t>
            </a:r>
            <a:r>
              <a:rPr lang="en-US" altLang="ko-KR" dirty="0" smtClean="0"/>
              <a:t>.</a:t>
            </a:r>
          </a:p>
          <a:p>
            <a:pPr marL="109728" indent="0">
              <a:buNone/>
            </a:pPr>
            <a:endParaRPr lang="en-US" altLang="ko-KR" dirty="0" smtClean="0"/>
          </a:p>
          <a:p>
            <a:pPr>
              <a:buFontTx/>
              <a:buChar char="-"/>
            </a:pPr>
            <a:r>
              <a:rPr lang="ko-KR" altLang="en-US" dirty="0" smtClean="0"/>
              <a:t>최소 두 가지 이상의 지표를 사용하고 보호자가 없을 경우에도 </a:t>
            </a:r>
            <a:endParaRPr lang="en-US" altLang="ko-KR" dirty="0" smtClean="0"/>
          </a:p>
          <a:p>
            <a:pPr marL="109728" indent="0">
              <a:buNone/>
            </a:pPr>
            <a:r>
              <a:rPr lang="en-US" altLang="ko-KR" dirty="0"/>
              <a:t> </a:t>
            </a:r>
            <a:r>
              <a:rPr lang="en-US" altLang="ko-KR" dirty="0" smtClean="0"/>
              <a:t>   </a:t>
            </a:r>
            <a:r>
              <a:rPr lang="ko-KR" altLang="en-US" dirty="0" smtClean="0"/>
              <a:t>이름</a:t>
            </a:r>
            <a:r>
              <a:rPr lang="en-US" altLang="ko-KR" dirty="0" smtClean="0"/>
              <a:t>, </a:t>
            </a:r>
            <a:r>
              <a:rPr lang="ko-KR" altLang="en-US" dirty="0" smtClean="0"/>
              <a:t>등록번호를 확인한다</a:t>
            </a:r>
            <a:r>
              <a:rPr lang="en-US" altLang="ko-KR" dirty="0" smtClean="0"/>
              <a:t>.</a:t>
            </a:r>
          </a:p>
          <a:p>
            <a:pPr marL="109728" indent="0">
              <a:buNone/>
            </a:pPr>
            <a:endParaRPr lang="en-US" altLang="ko-KR" dirty="0"/>
          </a:p>
          <a:p>
            <a:pPr>
              <a:buFontTx/>
              <a:buChar char="-"/>
            </a:pPr>
            <a:r>
              <a:rPr lang="ko-KR" altLang="en-US" dirty="0" smtClean="0"/>
              <a:t>동명이인의 경우 가능하면 같은 병동 내 입원시키지 않는 것을 </a:t>
            </a:r>
            <a:endParaRPr lang="en-US" altLang="ko-KR" dirty="0"/>
          </a:p>
          <a:p>
            <a:pPr marL="109728" indent="0">
              <a:buNone/>
            </a:pPr>
            <a:r>
              <a:rPr lang="en-US" altLang="ko-KR" dirty="0" smtClean="0"/>
              <a:t>    </a:t>
            </a:r>
            <a:r>
              <a:rPr lang="ko-KR" altLang="en-US" dirty="0" smtClean="0"/>
              <a:t>원칙으로 해주고</a:t>
            </a:r>
            <a:r>
              <a:rPr lang="en-US" altLang="ko-KR" dirty="0" smtClean="0"/>
              <a:t>, </a:t>
            </a:r>
            <a:r>
              <a:rPr lang="ko-KR" altLang="en-US" dirty="0" smtClean="0"/>
              <a:t>불가피한 상황의 경우</a:t>
            </a:r>
            <a:r>
              <a:rPr lang="en-US" altLang="ko-KR" dirty="0" smtClean="0"/>
              <a:t>, </a:t>
            </a:r>
            <a:r>
              <a:rPr lang="ko-KR" altLang="en-US" dirty="0" smtClean="0"/>
              <a:t>다른 병실을 사용하게 </a:t>
            </a:r>
            <a:endParaRPr lang="en-US" altLang="ko-KR" dirty="0" smtClean="0"/>
          </a:p>
          <a:p>
            <a:pPr marL="109728" indent="0">
              <a:buNone/>
            </a:pPr>
            <a:r>
              <a:rPr lang="en-US" altLang="ko-KR" dirty="0"/>
              <a:t> </a:t>
            </a:r>
            <a:r>
              <a:rPr lang="en-US" altLang="ko-KR" dirty="0" smtClean="0"/>
              <a:t>   </a:t>
            </a:r>
            <a:r>
              <a:rPr lang="ko-KR" altLang="en-US" dirty="0" smtClean="0"/>
              <a:t>하도록 한다</a:t>
            </a:r>
            <a:r>
              <a:rPr lang="en-US" altLang="ko-KR" dirty="0" smtClean="0"/>
              <a:t>.</a:t>
            </a:r>
          </a:p>
          <a:p>
            <a:pPr marL="109728" indent="0">
              <a:buNone/>
            </a:pPr>
            <a:endParaRPr lang="en-US" altLang="ko-KR" dirty="0"/>
          </a:p>
          <a:p>
            <a:pPr>
              <a:buFontTx/>
              <a:buChar char="-"/>
            </a:pPr>
            <a:r>
              <a:rPr lang="ko-KR" altLang="en-US" dirty="0" smtClean="0"/>
              <a:t>외국인 경우 개방형으로 환자 확인하고 외국인의 경우 외국인 </a:t>
            </a:r>
            <a:endParaRPr lang="en-US" altLang="ko-KR" dirty="0" smtClean="0"/>
          </a:p>
          <a:p>
            <a:pPr marL="109728" indent="0">
              <a:buNone/>
            </a:pPr>
            <a:r>
              <a:rPr lang="en-US" altLang="ko-KR" dirty="0"/>
              <a:t> </a:t>
            </a:r>
            <a:r>
              <a:rPr lang="en-US" altLang="ko-KR" dirty="0" smtClean="0"/>
              <a:t>   </a:t>
            </a:r>
            <a:r>
              <a:rPr lang="ko-KR" altLang="en-US" dirty="0" smtClean="0"/>
              <a:t>등록카드 확인한다</a:t>
            </a:r>
            <a:r>
              <a:rPr lang="en-US" altLang="ko-KR" dirty="0" smtClean="0"/>
              <a:t>.</a:t>
            </a:r>
          </a:p>
          <a:p>
            <a:pPr marL="109728" indent="0">
              <a:buNone/>
            </a:pPr>
            <a:endParaRPr lang="en-US" altLang="ko-KR" dirty="0" smtClean="0"/>
          </a:p>
          <a:p>
            <a:pPr>
              <a:buFontTx/>
              <a:buChar char="-"/>
            </a:pPr>
            <a:r>
              <a:rPr lang="ko-KR" altLang="en-US" dirty="0" smtClean="0"/>
              <a:t>신생아의 경우에는 산모의 환자인식밴드를 신생아 발목에 착용하게 하고</a:t>
            </a:r>
            <a:r>
              <a:rPr lang="en-US" altLang="ko-KR" dirty="0" smtClean="0"/>
              <a:t>, </a:t>
            </a:r>
            <a:r>
              <a:rPr lang="ko-KR" altLang="en-US" dirty="0" smtClean="0"/>
              <a:t>신생아 등록 후</a:t>
            </a:r>
            <a:r>
              <a:rPr lang="en-US" altLang="ko-KR" dirty="0"/>
              <a:t> </a:t>
            </a:r>
            <a:r>
              <a:rPr lang="ko-KR" altLang="en-US" dirty="0" smtClean="0"/>
              <a:t>신생아 환자인식밴드를 추가로 착용하게 한다</a:t>
            </a:r>
            <a:r>
              <a:rPr lang="en-US" altLang="ko-KR" dirty="0" smtClean="0"/>
              <a:t>.</a:t>
            </a:r>
          </a:p>
          <a:p>
            <a:pPr>
              <a:buNone/>
            </a:pPr>
            <a:endParaRPr lang="en-US" altLang="ko-KR" dirty="0" smtClean="0"/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04787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9552" y="404664"/>
            <a:ext cx="8229600" cy="1066800"/>
          </a:xfrm>
        </p:spPr>
        <p:txBody>
          <a:bodyPr/>
          <a:lstStyle/>
          <a:p>
            <a:pPr algn="ctr"/>
            <a:r>
              <a:rPr lang="ko-KR" altLang="en-US" b="1" dirty="0" smtClean="0">
                <a:solidFill>
                  <a:schemeClr val="tx1"/>
                </a:solidFill>
              </a:rPr>
              <a:t>검사 시 주의사항</a:t>
            </a:r>
            <a:r>
              <a:rPr lang="en-US" altLang="ko-KR" b="1" dirty="0" smtClean="0">
                <a:solidFill>
                  <a:schemeClr val="tx1"/>
                </a:solidFill>
              </a:rPr>
              <a:t>?(MRI</a:t>
            </a:r>
            <a:r>
              <a:rPr lang="ko-KR" altLang="en-US" b="1" dirty="0" err="1" smtClean="0">
                <a:solidFill>
                  <a:schemeClr val="tx1"/>
                </a:solidFill>
              </a:rPr>
              <a:t>검사</a:t>
            </a:r>
            <a:r>
              <a:rPr lang="ko-KR" altLang="en-US" b="1" dirty="0" err="1">
                <a:solidFill>
                  <a:schemeClr val="tx1"/>
                </a:solidFill>
              </a:rPr>
              <a:t>시</a:t>
            </a:r>
            <a:r>
              <a:rPr lang="en-US" altLang="ko-KR" b="1" dirty="0" smtClean="0">
                <a:solidFill>
                  <a:schemeClr val="tx1"/>
                </a:solidFill>
              </a:rPr>
              <a:t>)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67544" y="1412776"/>
            <a:ext cx="8229600" cy="4325112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endParaRPr lang="en-US" altLang="ko-KR" dirty="0" smtClean="0"/>
          </a:p>
          <a:p>
            <a:pPr>
              <a:buFontTx/>
              <a:buChar char="-"/>
            </a:pPr>
            <a:r>
              <a:rPr lang="en-US" altLang="ko-KR" dirty="0" smtClean="0"/>
              <a:t>MRI</a:t>
            </a:r>
            <a:r>
              <a:rPr lang="ko-KR" altLang="en-US" dirty="0" err="1" smtClean="0"/>
              <a:t>촬영전</a:t>
            </a:r>
            <a:r>
              <a:rPr lang="en-US" altLang="ko-KR" dirty="0" smtClean="0"/>
              <a:t>, </a:t>
            </a:r>
            <a:r>
              <a:rPr lang="ko-KR" altLang="en-US" dirty="0" smtClean="0"/>
              <a:t>소지하고 있는 금속물질 보유한 것</a:t>
            </a:r>
            <a:endParaRPr lang="en-US" altLang="ko-KR" dirty="0" smtClean="0"/>
          </a:p>
          <a:p>
            <a:pPr marL="109728" indent="0">
              <a:buNone/>
            </a:pPr>
            <a:r>
              <a:rPr lang="en-US" altLang="ko-KR" dirty="0"/>
              <a:t> </a:t>
            </a:r>
            <a:r>
              <a:rPr lang="en-US" altLang="ko-KR" dirty="0" smtClean="0"/>
              <a:t>  </a:t>
            </a:r>
            <a:r>
              <a:rPr lang="ko-KR" altLang="en-US" dirty="0" smtClean="0"/>
              <a:t>확인해보기</a:t>
            </a:r>
            <a:r>
              <a:rPr lang="en-US" altLang="ko-KR" dirty="0" smtClean="0"/>
              <a:t>. (</a:t>
            </a:r>
            <a:r>
              <a:rPr lang="ko-KR" altLang="en-US" dirty="0" smtClean="0"/>
              <a:t>명찰</a:t>
            </a:r>
            <a:r>
              <a:rPr lang="en-US" altLang="ko-KR" dirty="0" smtClean="0"/>
              <a:t>, TLD, </a:t>
            </a:r>
            <a:r>
              <a:rPr lang="ko-KR" altLang="en-US" dirty="0" smtClean="0"/>
              <a:t>볼펜</a:t>
            </a:r>
            <a:r>
              <a:rPr lang="en-US" altLang="ko-KR" dirty="0" smtClean="0"/>
              <a:t>, </a:t>
            </a:r>
            <a:r>
              <a:rPr lang="ko-KR" altLang="en-US" dirty="0" smtClean="0"/>
              <a:t>신용카드 등</a:t>
            </a:r>
            <a:r>
              <a:rPr lang="en-US" altLang="ko-KR" dirty="0" smtClean="0"/>
              <a:t>)</a:t>
            </a:r>
            <a:r>
              <a:rPr lang="ko-KR" altLang="en-US" dirty="0" smtClean="0"/>
              <a:t> </a:t>
            </a:r>
            <a:endParaRPr lang="en-US" altLang="ko-KR" dirty="0" smtClean="0"/>
          </a:p>
          <a:p>
            <a:pPr>
              <a:buFontTx/>
              <a:buChar char="-"/>
            </a:pPr>
            <a:r>
              <a:rPr lang="ko-KR" altLang="en-US" dirty="0" smtClean="0"/>
              <a:t>환자 </a:t>
            </a:r>
            <a:r>
              <a:rPr lang="en-US" altLang="ko-KR" dirty="0" smtClean="0"/>
              <a:t>MRI</a:t>
            </a:r>
            <a:r>
              <a:rPr lang="ko-KR" altLang="en-US" dirty="0" smtClean="0"/>
              <a:t>실 이동시 </a:t>
            </a:r>
            <a:r>
              <a:rPr lang="ko-KR" altLang="en-US" dirty="0" err="1" smtClean="0"/>
              <a:t>못걸으신</a:t>
            </a:r>
            <a:r>
              <a:rPr lang="ko-KR" altLang="en-US" dirty="0" smtClean="0"/>
              <a:t> 분들은 반드시 </a:t>
            </a:r>
            <a:endParaRPr lang="en-US" altLang="ko-KR" dirty="0" smtClean="0"/>
          </a:p>
          <a:p>
            <a:pPr>
              <a:buNone/>
            </a:pPr>
            <a:r>
              <a:rPr lang="en-US" altLang="ko-KR" dirty="0" smtClean="0"/>
              <a:t>   MRI</a:t>
            </a:r>
            <a:r>
              <a:rPr lang="ko-KR" altLang="en-US" dirty="0" smtClean="0"/>
              <a:t>전용 휠체어</a:t>
            </a:r>
            <a:r>
              <a:rPr lang="en-US" altLang="ko-KR" dirty="0" smtClean="0"/>
              <a:t>, Bad</a:t>
            </a:r>
            <a:r>
              <a:rPr lang="ko-KR" altLang="en-US" dirty="0" smtClean="0"/>
              <a:t> 사용</a:t>
            </a:r>
            <a:r>
              <a:rPr lang="en-US" altLang="ko-KR" dirty="0" smtClean="0"/>
              <a:t>.</a:t>
            </a:r>
          </a:p>
          <a:p>
            <a:pPr>
              <a:buFontTx/>
              <a:buChar char="-"/>
            </a:pPr>
            <a:r>
              <a:rPr lang="ko-KR" altLang="en-US" dirty="0" smtClean="0"/>
              <a:t>환자분 옷차림 반드시 확인</a:t>
            </a:r>
            <a:r>
              <a:rPr lang="en-US" altLang="ko-KR" dirty="0" smtClean="0"/>
              <a:t>.</a:t>
            </a:r>
          </a:p>
          <a:p>
            <a:pPr>
              <a:buFontTx/>
              <a:buChar char="-"/>
            </a:pPr>
            <a:r>
              <a:rPr lang="ko-KR" altLang="en-US" dirty="0" smtClean="0"/>
              <a:t>목걸이 및 귀고리 </a:t>
            </a:r>
            <a:r>
              <a:rPr lang="ko-KR" altLang="en-US" dirty="0" err="1" smtClean="0"/>
              <a:t>임플란트</a:t>
            </a:r>
            <a:r>
              <a:rPr lang="en-US" altLang="ko-KR" dirty="0" smtClean="0"/>
              <a:t>, </a:t>
            </a:r>
            <a:r>
              <a:rPr lang="ko-KR" altLang="en-US" dirty="0" smtClean="0"/>
              <a:t>보청기 확인</a:t>
            </a:r>
            <a:r>
              <a:rPr lang="en-US" altLang="ko-KR" dirty="0" smtClean="0"/>
              <a:t>.</a:t>
            </a:r>
          </a:p>
          <a:p>
            <a:pPr>
              <a:buFontTx/>
              <a:buChar char="-"/>
            </a:pPr>
            <a:r>
              <a:rPr lang="ko-KR" altLang="en-US" dirty="0" smtClean="0"/>
              <a:t>외부산소통은 절대 반입 불가</a:t>
            </a:r>
            <a:r>
              <a:rPr lang="en-US" altLang="ko-KR" dirty="0" smtClean="0"/>
              <a:t>.</a:t>
            </a:r>
          </a:p>
          <a:p>
            <a:pPr>
              <a:buNone/>
            </a:pPr>
            <a:endParaRPr lang="en-US" altLang="ko-KR" dirty="0" smtClean="0"/>
          </a:p>
        </p:txBody>
      </p:sp>
    </p:spTree>
    <p:extLst>
      <p:ext uri="{BB962C8B-B14F-4D97-AF65-F5344CB8AC3E}">
        <p14:creationId xmlns:p14="http://schemas.microsoft.com/office/powerpoint/2010/main" val="3604787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66800"/>
          </a:xfrm>
        </p:spPr>
        <p:txBody>
          <a:bodyPr/>
          <a:lstStyle/>
          <a:p>
            <a:pPr algn="ctr"/>
            <a:r>
              <a:rPr lang="ko-KR" altLang="en-US" b="1" dirty="0" smtClean="0">
                <a:solidFill>
                  <a:schemeClr val="tx1"/>
                </a:solidFill>
              </a:rPr>
              <a:t>대표적 사건 소개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1214422"/>
            <a:ext cx="4788024" cy="60722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214422"/>
            <a:ext cx="4355976" cy="6072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988162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66800"/>
          </a:xfrm>
        </p:spPr>
        <p:txBody>
          <a:bodyPr/>
          <a:lstStyle/>
          <a:p>
            <a:pPr algn="ctr"/>
            <a:r>
              <a:rPr lang="ko-KR" altLang="en-US" b="1" dirty="0" smtClean="0">
                <a:solidFill>
                  <a:schemeClr val="tx1"/>
                </a:solidFill>
              </a:rPr>
              <a:t>대표적 사건 소개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285860"/>
            <a:ext cx="4429124" cy="614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29124" y="1285860"/>
            <a:ext cx="4714876" cy="6143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988162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0" y="424880"/>
            <a:ext cx="9144000" cy="1066800"/>
          </a:xfrm>
        </p:spPr>
        <p:txBody>
          <a:bodyPr/>
          <a:lstStyle/>
          <a:p>
            <a:pPr algn="ctr"/>
            <a:r>
              <a:rPr lang="ko-KR" altLang="en-US" b="1" dirty="0" err="1" smtClean="0">
                <a:solidFill>
                  <a:schemeClr val="tx1"/>
                </a:solidFill>
              </a:rPr>
              <a:t>고객분들이</a:t>
            </a:r>
            <a:r>
              <a:rPr lang="ko-KR" altLang="en-US" b="1" dirty="0" smtClean="0">
                <a:solidFill>
                  <a:schemeClr val="tx1"/>
                </a:solidFill>
              </a:rPr>
              <a:t> 많이 궁금해 하는 사항</a:t>
            </a:r>
            <a:r>
              <a:rPr lang="en-US" altLang="ko-KR" b="1" dirty="0" smtClean="0">
                <a:solidFill>
                  <a:schemeClr val="tx1"/>
                </a:solidFill>
              </a:rPr>
              <a:t>?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5" name="제목 1"/>
          <p:cNvSpPr txBox="1">
            <a:spLocks/>
          </p:cNvSpPr>
          <p:nvPr/>
        </p:nvSpPr>
        <p:spPr>
          <a:xfrm>
            <a:off x="539552" y="1404442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algn="l" rtl="0" eaLnBrk="1" latinLnBrk="1" hangingPunct="1">
              <a:spcBef>
                <a:spcPct val="0"/>
              </a:spcBef>
              <a:buNone/>
              <a:defRPr kumimoji="0"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ko-KR" altLang="en-US" b="1" dirty="0">
              <a:solidFill>
                <a:schemeClr val="tx1"/>
              </a:solidFill>
            </a:endParaRPr>
          </a:p>
        </p:txBody>
      </p:sp>
      <p:pic>
        <p:nvPicPr>
          <p:cNvPr id="1026" name="Picture 2" descr="d:\Users\user\Desktop\3212311233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80295" y="1359496"/>
            <a:ext cx="4608512" cy="564400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82533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66800"/>
          </a:xfrm>
        </p:spPr>
        <p:txBody>
          <a:bodyPr/>
          <a:lstStyle/>
          <a:p>
            <a:pPr algn="ctr"/>
            <a:r>
              <a:rPr lang="ko-KR" altLang="en-US" b="1" dirty="0" smtClean="0">
                <a:solidFill>
                  <a:schemeClr val="tx1"/>
                </a:solidFill>
              </a:rPr>
              <a:t>코로나와 </a:t>
            </a:r>
            <a:r>
              <a:rPr lang="ko-KR" altLang="en-US" b="1" dirty="0" err="1" smtClean="0">
                <a:solidFill>
                  <a:schemeClr val="tx1"/>
                </a:solidFill>
              </a:rPr>
              <a:t>오미크론</a:t>
            </a:r>
            <a:r>
              <a:rPr lang="ko-KR" altLang="en-US" b="1" dirty="0" smtClean="0">
                <a:solidFill>
                  <a:schemeClr val="tx1"/>
                </a:solidFill>
              </a:rPr>
              <a:t> 바이러스란</a:t>
            </a:r>
            <a:r>
              <a:rPr lang="en-US" altLang="ko-KR" b="1" dirty="0" smtClean="0">
                <a:solidFill>
                  <a:schemeClr val="tx1"/>
                </a:solidFill>
              </a:rPr>
              <a:t>?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95536" y="1398448"/>
            <a:ext cx="8229600" cy="2592288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endParaRPr lang="en-US" altLang="ko-KR" dirty="0" smtClean="0"/>
          </a:p>
          <a:p>
            <a:pPr marL="109728" indent="0">
              <a:buNone/>
            </a:pPr>
            <a:endParaRPr lang="en-US" altLang="ko-KR" sz="1800" dirty="0"/>
          </a:p>
        </p:txBody>
      </p:sp>
      <p:sp>
        <p:nvSpPr>
          <p:cNvPr id="5" name="내용 개체 틀 2"/>
          <p:cNvSpPr txBox="1">
            <a:spLocks/>
          </p:cNvSpPr>
          <p:nvPr/>
        </p:nvSpPr>
        <p:spPr>
          <a:xfrm>
            <a:off x="539552" y="4437112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65760" indent="-256032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•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58368" indent="-246888" algn="l" rtl="0" eaLnBrk="1" latinLnBrk="1" hangingPunct="1">
              <a:spcBef>
                <a:spcPts val="300"/>
              </a:spcBef>
              <a:buClr>
                <a:schemeClr val="accent2"/>
              </a:buClr>
              <a:buFont typeface="Georgia"/>
              <a:buChar char="▫"/>
              <a:defRPr kumimoji="0" sz="26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923544" indent="-219456" algn="l" rtl="0" eaLnBrk="1" latinLnBrk="1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179576" indent="-201168" algn="l" rtl="0" eaLnBrk="1" latinLnBrk="1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2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389888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20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5pPr>
            <a:lvl6pPr marL="1609344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6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5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8pPr>
            <a:lvl9pPr marL="2240280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400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9728" indent="0">
              <a:buFont typeface="Georgia"/>
              <a:buNone/>
            </a:pPr>
            <a:endParaRPr lang="en-US" altLang="ko-KR" dirty="0" smtClean="0"/>
          </a:p>
        </p:txBody>
      </p:sp>
      <p:sp>
        <p:nvSpPr>
          <p:cNvPr id="6" name="내용 개체 틀 2"/>
          <p:cNvSpPr txBox="1">
            <a:spLocks/>
          </p:cNvSpPr>
          <p:nvPr/>
        </p:nvSpPr>
        <p:spPr>
          <a:xfrm>
            <a:off x="611560" y="5085184"/>
            <a:ext cx="2376264" cy="350608"/>
          </a:xfrm>
          <a:prstGeom prst="rect">
            <a:avLst/>
          </a:prstGeom>
        </p:spPr>
        <p:txBody>
          <a:bodyPr vert="horz">
            <a:normAutofit lnSpcReduction="10000"/>
          </a:bodyPr>
          <a:lstStyle>
            <a:lvl1pPr marL="365760" indent="-256032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•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58368" indent="-246888" algn="l" rtl="0" eaLnBrk="1" latinLnBrk="1" hangingPunct="1">
              <a:spcBef>
                <a:spcPts val="300"/>
              </a:spcBef>
              <a:buClr>
                <a:schemeClr val="accent2"/>
              </a:buClr>
              <a:buFont typeface="Georgia"/>
              <a:buChar char="▫"/>
              <a:defRPr kumimoji="0" sz="26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923544" indent="-219456" algn="l" rtl="0" eaLnBrk="1" latinLnBrk="1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179576" indent="-201168" algn="l" rtl="0" eaLnBrk="1" latinLnBrk="1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2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389888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20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5pPr>
            <a:lvl6pPr marL="1609344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6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5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8pPr>
            <a:lvl9pPr marL="2240280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400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9728" indent="0">
              <a:buFont typeface="Georgia"/>
              <a:buNone/>
            </a:pPr>
            <a:endParaRPr lang="en-US" altLang="ko-KR" sz="1800" dirty="0" smtClean="0"/>
          </a:p>
          <a:p>
            <a:pPr marL="109728" indent="0">
              <a:buFont typeface="Georgia"/>
              <a:buNone/>
            </a:pPr>
            <a:endParaRPr lang="en-US" altLang="ko-KR" sz="1800" dirty="0" smtClean="0"/>
          </a:p>
          <a:p>
            <a:pPr marL="109728" indent="0">
              <a:buFont typeface="Georgia"/>
              <a:buNone/>
            </a:pPr>
            <a:endParaRPr lang="en-US" altLang="ko-KR" sz="1800" dirty="0" smtClean="0"/>
          </a:p>
          <a:p>
            <a:pPr marL="109728" indent="0">
              <a:buFont typeface="Georgia"/>
              <a:buNone/>
            </a:pPr>
            <a:endParaRPr lang="en-US" altLang="ko-KR" sz="18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1556792"/>
            <a:ext cx="3816424" cy="25509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내용 개체 틀 2"/>
          <p:cNvSpPr txBox="1">
            <a:spLocks/>
          </p:cNvSpPr>
          <p:nvPr/>
        </p:nvSpPr>
        <p:spPr>
          <a:xfrm>
            <a:off x="0" y="4139648"/>
            <a:ext cx="9144000" cy="2592288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65760" indent="-256032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•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58368" indent="-246888" algn="l" rtl="0" eaLnBrk="1" latinLnBrk="1" hangingPunct="1">
              <a:spcBef>
                <a:spcPts val="300"/>
              </a:spcBef>
              <a:buClr>
                <a:schemeClr val="accent2"/>
              </a:buClr>
              <a:buFont typeface="Georgia"/>
              <a:buChar char="▫"/>
              <a:defRPr kumimoji="0" sz="26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923544" indent="-219456" algn="l" rtl="0" eaLnBrk="1" latinLnBrk="1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179576" indent="-201168" algn="l" rtl="0" eaLnBrk="1" latinLnBrk="1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2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389888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20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5pPr>
            <a:lvl6pPr marL="1609344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6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5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8pPr>
            <a:lvl9pPr marL="2240280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400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9728" indent="0">
              <a:buFont typeface="Georgia"/>
              <a:buNone/>
            </a:pPr>
            <a:r>
              <a:rPr lang="en-US" altLang="ko-KR" sz="1800" dirty="0" smtClean="0"/>
              <a:t>1) </a:t>
            </a:r>
            <a:r>
              <a:rPr lang="ko-KR" altLang="en-US" sz="1800" dirty="0" smtClean="0"/>
              <a:t>코로나 바이러스</a:t>
            </a:r>
            <a:endParaRPr lang="en-US" altLang="ko-KR" sz="1800" dirty="0" smtClean="0"/>
          </a:p>
          <a:p>
            <a:r>
              <a:rPr lang="en-US" altLang="ko-KR" sz="1800" dirty="0" smtClean="0"/>
              <a:t>19</a:t>
            </a:r>
            <a:r>
              <a:rPr lang="ko-KR" altLang="en-US" sz="1800" dirty="0" smtClean="0"/>
              <a:t>년 </a:t>
            </a:r>
            <a:r>
              <a:rPr lang="en-US" altLang="ko-KR" sz="1800" dirty="0" smtClean="0"/>
              <a:t>12</a:t>
            </a:r>
            <a:r>
              <a:rPr lang="ko-KR" altLang="en-US" sz="1800" dirty="0" smtClean="0"/>
              <a:t>월 </a:t>
            </a:r>
            <a:r>
              <a:rPr lang="ko-KR" altLang="en-US" sz="1800" dirty="0" err="1" smtClean="0"/>
              <a:t>중국우한</a:t>
            </a:r>
            <a:r>
              <a:rPr lang="ko-KR" altLang="en-US" sz="1800" dirty="0" smtClean="0"/>
              <a:t> 화난 해산물시장에서 첫 발생</a:t>
            </a:r>
            <a:r>
              <a:rPr lang="en-US" altLang="ko-KR" sz="1800" dirty="0" smtClean="0"/>
              <a:t>.</a:t>
            </a:r>
          </a:p>
          <a:p>
            <a:r>
              <a:rPr lang="ko-KR" altLang="en-US" sz="1800" dirty="0" smtClean="0"/>
              <a:t>직경은 </a:t>
            </a:r>
            <a:r>
              <a:rPr lang="en-US" altLang="ko-KR" sz="1800" dirty="0" smtClean="0"/>
              <a:t>80~120nm.</a:t>
            </a:r>
          </a:p>
          <a:p>
            <a:r>
              <a:rPr lang="ko-KR" altLang="en-US" sz="1800" dirty="0" smtClean="0"/>
              <a:t>호흡기를 통해 전염된다</a:t>
            </a:r>
            <a:r>
              <a:rPr lang="en-US" altLang="ko-KR" sz="1800" dirty="0" smtClean="0"/>
              <a:t>.</a:t>
            </a:r>
          </a:p>
          <a:p>
            <a:r>
              <a:rPr lang="ko-KR" altLang="en-US" sz="1800" dirty="0" smtClean="0"/>
              <a:t>감염은 숙주세포의 수용체와 </a:t>
            </a:r>
            <a:r>
              <a:rPr lang="ko-KR" altLang="en-US" sz="1800" dirty="0" err="1" smtClean="0"/>
              <a:t>비리온의</a:t>
            </a:r>
            <a:r>
              <a:rPr lang="ko-KR" altLang="en-US" sz="1800" dirty="0" smtClean="0"/>
              <a:t> 결합에 의해서 진행된다</a:t>
            </a:r>
            <a:r>
              <a:rPr lang="en-US" altLang="ko-KR" sz="1800" dirty="0" smtClean="0"/>
              <a:t>.</a:t>
            </a:r>
          </a:p>
          <a:p>
            <a:r>
              <a:rPr lang="ko-KR" altLang="en-US" sz="1800" dirty="0" smtClean="0"/>
              <a:t>신생아</a:t>
            </a:r>
            <a:r>
              <a:rPr lang="en-US" altLang="ko-KR" sz="1800" dirty="0" smtClean="0"/>
              <a:t>, </a:t>
            </a:r>
            <a:r>
              <a:rPr lang="ko-KR" altLang="en-US" sz="1800" dirty="0" smtClean="0"/>
              <a:t>노인 및 만성 폐쇄성 폐질환 환자들에게 심각한 폐렴을 유발할 수 있다</a:t>
            </a:r>
            <a:r>
              <a:rPr lang="en-US" altLang="ko-KR" sz="1800" dirty="0" smtClean="0"/>
              <a:t>.</a:t>
            </a:r>
          </a:p>
          <a:p>
            <a:endParaRPr lang="en-US" altLang="ko-KR" sz="1800" dirty="0" smtClean="0"/>
          </a:p>
          <a:p>
            <a:endParaRPr lang="en-US" altLang="ko-KR" sz="1800" dirty="0" smtClean="0"/>
          </a:p>
          <a:p>
            <a:pPr marL="109728" indent="0">
              <a:buFont typeface="Georgia"/>
              <a:buNone/>
            </a:pPr>
            <a:endParaRPr lang="en-US" altLang="ko-KR" sz="1800" dirty="0" smtClean="0"/>
          </a:p>
          <a:p>
            <a:pPr marL="109728" indent="0">
              <a:buFont typeface="Georgia"/>
              <a:buNone/>
            </a:pPr>
            <a:endParaRPr lang="en-US" altLang="ko-KR" sz="1800" dirty="0"/>
          </a:p>
        </p:txBody>
      </p:sp>
    </p:spTree>
    <p:extLst>
      <p:ext uri="{BB962C8B-B14F-4D97-AF65-F5344CB8AC3E}">
        <p14:creationId xmlns:p14="http://schemas.microsoft.com/office/powerpoint/2010/main" val="3979197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66800"/>
          </a:xfrm>
        </p:spPr>
        <p:txBody>
          <a:bodyPr/>
          <a:lstStyle/>
          <a:p>
            <a:pPr algn="ctr"/>
            <a:r>
              <a:rPr lang="ko-KR" altLang="en-US" b="1" dirty="0" smtClean="0">
                <a:solidFill>
                  <a:schemeClr val="tx1"/>
                </a:solidFill>
              </a:rPr>
              <a:t>코로나와 </a:t>
            </a:r>
            <a:r>
              <a:rPr lang="ko-KR" altLang="en-US" b="1" dirty="0" err="1" smtClean="0">
                <a:solidFill>
                  <a:schemeClr val="tx1"/>
                </a:solidFill>
              </a:rPr>
              <a:t>오미크론</a:t>
            </a:r>
            <a:r>
              <a:rPr lang="ko-KR" altLang="en-US" b="1" dirty="0" smtClean="0">
                <a:solidFill>
                  <a:schemeClr val="tx1"/>
                </a:solidFill>
              </a:rPr>
              <a:t> 바이러스란</a:t>
            </a:r>
            <a:r>
              <a:rPr lang="en-US" altLang="ko-KR" b="1" dirty="0" smtClean="0">
                <a:solidFill>
                  <a:schemeClr val="tx1"/>
                </a:solidFill>
              </a:rPr>
              <a:t>?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95536" y="1398448"/>
            <a:ext cx="8229600" cy="2592288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endParaRPr lang="en-US" altLang="ko-KR" dirty="0" smtClean="0"/>
          </a:p>
          <a:p>
            <a:pPr marL="109728" indent="0">
              <a:buNone/>
            </a:pPr>
            <a:endParaRPr lang="en-US" altLang="ko-KR" sz="1800" dirty="0"/>
          </a:p>
        </p:txBody>
      </p:sp>
      <p:sp>
        <p:nvSpPr>
          <p:cNvPr id="5" name="내용 개체 틀 2"/>
          <p:cNvSpPr txBox="1">
            <a:spLocks/>
          </p:cNvSpPr>
          <p:nvPr/>
        </p:nvSpPr>
        <p:spPr>
          <a:xfrm>
            <a:off x="539552" y="4437112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65760" indent="-256032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•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58368" indent="-246888" algn="l" rtl="0" eaLnBrk="1" latinLnBrk="1" hangingPunct="1">
              <a:spcBef>
                <a:spcPts val="300"/>
              </a:spcBef>
              <a:buClr>
                <a:schemeClr val="accent2"/>
              </a:buClr>
              <a:buFont typeface="Georgia"/>
              <a:buChar char="▫"/>
              <a:defRPr kumimoji="0" sz="26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923544" indent="-219456" algn="l" rtl="0" eaLnBrk="1" latinLnBrk="1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179576" indent="-201168" algn="l" rtl="0" eaLnBrk="1" latinLnBrk="1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2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389888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20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5pPr>
            <a:lvl6pPr marL="1609344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6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5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8pPr>
            <a:lvl9pPr marL="2240280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400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9728" indent="0">
              <a:buFont typeface="Georgia"/>
              <a:buNone/>
            </a:pPr>
            <a:endParaRPr lang="en-US" altLang="ko-KR" dirty="0" smtClean="0"/>
          </a:p>
        </p:txBody>
      </p:sp>
      <p:sp>
        <p:nvSpPr>
          <p:cNvPr id="6" name="내용 개체 틀 2"/>
          <p:cNvSpPr txBox="1">
            <a:spLocks/>
          </p:cNvSpPr>
          <p:nvPr/>
        </p:nvSpPr>
        <p:spPr>
          <a:xfrm>
            <a:off x="611560" y="5085184"/>
            <a:ext cx="2376264" cy="350608"/>
          </a:xfrm>
          <a:prstGeom prst="rect">
            <a:avLst/>
          </a:prstGeom>
        </p:spPr>
        <p:txBody>
          <a:bodyPr vert="horz">
            <a:normAutofit lnSpcReduction="10000"/>
          </a:bodyPr>
          <a:lstStyle>
            <a:lvl1pPr marL="365760" indent="-256032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•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58368" indent="-246888" algn="l" rtl="0" eaLnBrk="1" latinLnBrk="1" hangingPunct="1">
              <a:spcBef>
                <a:spcPts val="300"/>
              </a:spcBef>
              <a:buClr>
                <a:schemeClr val="accent2"/>
              </a:buClr>
              <a:buFont typeface="Georgia"/>
              <a:buChar char="▫"/>
              <a:defRPr kumimoji="0" sz="26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923544" indent="-219456" algn="l" rtl="0" eaLnBrk="1" latinLnBrk="1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179576" indent="-201168" algn="l" rtl="0" eaLnBrk="1" latinLnBrk="1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2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389888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20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5pPr>
            <a:lvl6pPr marL="1609344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6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5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8pPr>
            <a:lvl9pPr marL="2240280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400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9728" indent="0">
              <a:buFont typeface="Georgia"/>
              <a:buNone/>
            </a:pPr>
            <a:endParaRPr lang="en-US" altLang="ko-KR" sz="1800" dirty="0" smtClean="0"/>
          </a:p>
          <a:p>
            <a:pPr marL="109728" indent="0">
              <a:buFont typeface="Georgia"/>
              <a:buNone/>
            </a:pPr>
            <a:endParaRPr lang="en-US" altLang="ko-KR" sz="1800" dirty="0" smtClean="0"/>
          </a:p>
          <a:p>
            <a:pPr marL="109728" indent="0">
              <a:buFont typeface="Georgia"/>
              <a:buNone/>
            </a:pPr>
            <a:endParaRPr lang="en-US" altLang="ko-KR" sz="1800" dirty="0" smtClean="0"/>
          </a:p>
          <a:p>
            <a:pPr marL="109728" indent="0">
              <a:buFont typeface="Georgia"/>
              <a:buNone/>
            </a:pPr>
            <a:endParaRPr lang="en-US" altLang="ko-KR" sz="1800" dirty="0"/>
          </a:p>
        </p:txBody>
      </p:sp>
      <p:sp>
        <p:nvSpPr>
          <p:cNvPr id="10" name="내용 개체 틀 2"/>
          <p:cNvSpPr txBox="1">
            <a:spLocks/>
          </p:cNvSpPr>
          <p:nvPr/>
        </p:nvSpPr>
        <p:spPr>
          <a:xfrm>
            <a:off x="0" y="4139648"/>
            <a:ext cx="9144000" cy="2592288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65760" indent="-256032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•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58368" indent="-246888" algn="l" rtl="0" eaLnBrk="1" latinLnBrk="1" hangingPunct="1">
              <a:spcBef>
                <a:spcPts val="300"/>
              </a:spcBef>
              <a:buClr>
                <a:schemeClr val="accent2"/>
              </a:buClr>
              <a:buFont typeface="Georgia"/>
              <a:buChar char="▫"/>
              <a:defRPr kumimoji="0" sz="26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923544" indent="-219456" algn="l" rtl="0" eaLnBrk="1" latinLnBrk="1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179576" indent="-201168" algn="l" rtl="0" eaLnBrk="1" latinLnBrk="1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2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389888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20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5pPr>
            <a:lvl6pPr marL="1609344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6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5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8pPr>
            <a:lvl9pPr marL="2240280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400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9728" indent="0">
              <a:buFont typeface="Georgia"/>
              <a:buNone/>
            </a:pPr>
            <a:r>
              <a:rPr lang="en-US" altLang="ko-KR" sz="1800" dirty="0" smtClean="0"/>
              <a:t>2)</a:t>
            </a:r>
            <a:r>
              <a:rPr lang="ko-KR" altLang="en-US" sz="1800" dirty="0" smtClean="0"/>
              <a:t> </a:t>
            </a:r>
            <a:r>
              <a:rPr lang="ko-KR" altLang="en-US" sz="1800" dirty="0" err="1" smtClean="0"/>
              <a:t>오미크론</a:t>
            </a:r>
            <a:r>
              <a:rPr lang="ko-KR" altLang="en-US" sz="1800" dirty="0" smtClean="0"/>
              <a:t> 바이러스</a:t>
            </a:r>
            <a:endParaRPr lang="en-US" altLang="ko-KR" sz="1800" dirty="0" smtClean="0"/>
          </a:p>
          <a:p>
            <a:r>
              <a:rPr lang="en-US" altLang="ko-KR" sz="1800" dirty="0" smtClean="0"/>
              <a:t>21</a:t>
            </a:r>
            <a:r>
              <a:rPr lang="ko-KR" altLang="en-US" sz="1800" dirty="0" smtClean="0"/>
              <a:t>년 </a:t>
            </a:r>
            <a:r>
              <a:rPr lang="en-US" altLang="ko-KR" sz="1800" dirty="0" smtClean="0"/>
              <a:t>11</a:t>
            </a:r>
            <a:r>
              <a:rPr lang="ko-KR" altLang="en-US" sz="1800" dirty="0" smtClean="0"/>
              <a:t>월 </a:t>
            </a:r>
            <a:r>
              <a:rPr lang="ko-KR" altLang="en-US" sz="1800" dirty="0" err="1" smtClean="0"/>
              <a:t>오미크론</a:t>
            </a:r>
            <a:r>
              <a:rPr lang="ko-KR" altLang="en-US" sz="1800" dirty="0" smtClean="0"/>
              <a:t> 바이러스가 전세계로 퍼지기 시작</a:t>
            </a:r>
            <a:r>
              <a:rPr lang="en-US" altLang="ko-KR" sz="1800" dirty="0" smtClean="0"/>
              <a:t>.</a:t>
            </a:r>
          </a:p>
          <a:p>
            <a:r>
              <a:rPr lang="ko-KR" altLang="en-US" sz="1800" dirty="0" smtClean="0"/>
              <a:t>세부유형으로  </a:t>
            </a:r>
            <a:r>
              <a:rPr lang="en-US" altLang="ko-KR" sz="1800" dirty="0" smtClean="0"/>
              <a:t>BA.1,BA.1.1,BA.2,BA.3</a:t>
            </a:r>
            <a:r>
              <a:rPr lang="ko-KR" altLang="en-US" sz="1800" dirty="0" smtClean="0"/>
              <a:t>으로 </a:t>
            </a:r>
            <a:r>
              <a:rPr lang="en-US" altLang="ko-KR" sz="1800" dirty="0" smtClean="0"/>
              <a:t>4</a:t>
            </a:r>
            <a:r>
              <a:rPr lang="ko-KR" altLang="en-US" sz="1800" dirty="0" smtClean="0"/>
              <a:t>개로 분류되어 있다</a:t>
            </a:r>
            <a:r>
              <a:rPr lang="en-US" altLang="ko-KR" sz="1800" dirty="0" smtClean="0"/>
              <a:t>.</a:t>
            </a:r>
          </a:p>
          <a:p>
            <a:r>
              <a:rPr lang="ko-KR" altLang="en-US" sz="1800" dirty="0" smtClean="0"/>
              <a:t>특히 </a:t>
            </a:r>
            <a:r>
              <a:rPr lang="en-US" altLang="ko-KR" sz="1800" dirty="0" smtClean="0"/>
              <a:t>BA.2</a:t>
            </a:r>
            <a:r>
              <a:rPr lang="ko-KR" altLang="en-US" sz="1800" dirty="0" smtClean="0"/>
              <a:t>는 표적 유전자 검출이 어려워 </a:t>
            </a:r>
            <a:r>
              <a:rPr lang="en-US" altLang="ko-KR" sz="1800" dirty="0" smtClean="0"/>
              <a:t>“</a:t>
            </a:r>
            <a:r>
              <a:rPr lang="ko-KR" altLang="en-US" sz="1800" dirty="0" err="1" smtClean="0"/>
              <a:t>스텔스오미크론</a:t>
            </a:r>
            <a:r>
              <a:rPr lang="en-US" altLang="ko-KR" sz="1800" dirty="0" smtClean="0"/>
              <a:t>”</a:t>
            </a:r>
            <a:r>
              <a:rPr lang="ko-KR" altLang="en-US" sz="1800" dirty="0" smtClean="0"/>
              <a:t> 이라고 불린다</a:t>
            </a:r>
            <a:r>
              <a:rPr lang="en-US" altLang="ko-KR" sz="1800" dirty="0" smtClean="0"/>
              <a:t>.</a:t>
            </a:r>
          </a:p>
          <a:p>
            <a:r>
              <a:rPr lang="ko-KR" altLang="en-US" sz="1800" dirty="0" err="1" smtClean="0"/>
              <a:t>증상발현후</a:t>
            </a:r>
            <a:r>
              <a:rPr lang="ko-KR" altLang="en-US" sz="1800" dirty="0" smtClean="0"/>
              <a:t> </a:t>
            </a:r>
            <a:r>
              <a:rPr lang="en-US" altLang="ko-KR" sz="1800" dirty="0" smtClean="0"/>
              <a:t>14</a:t>
            </a:r>
            <a:r>
              <a:rPr lang="ko-KR" altLang="en-US" sz="1800" dirty="0" smtClean="0"/>
              <a:t>일 이내 총 </a:t>
            </a:r>
            <a:r>
              <a:rPr lang="en-US" altLang="ko-KR" sz="1800" dirty="0" smtClean="0"/>
              <a:t>558</a:t>
            </a:r>
            <a:r>
              <a:rPr lang="ko-KR" altLang="en-US" sz="1800" dirty="0" smtClean="0"/>
              <a:t>건의 </a:t>
            </a:r>
            <a:r>
              <a:rPr lang="ko-KR" altLang="en-US" sz="1800" dirty="0" err="1" smtClean="0"/>
              <a:t>검체를</a:t>
            </a:r>
            <a:r>
              <a:rPr lang="ko-KR" altLang="en-US" sz="1800" dirty="0" smtClean="0"/>
              <a:t> 조사한 결과 배출기간은 최대 </a:t>
            </a:r>
            <a:r>
              <a:rPr lang="en-US" altLang="ko-KR" sz="1800" dirty="0" smtClean="0"/>
              <a:t>8</a:t>
            </a:r>
            <a:r>
              <a:rPr lang="ko-KR" altLang="en-US" sz="1800" dirty="0" smtClean="0"/>
              <a:t>일로 </a:t>
            </a:r>
            <a:endParaRPr lang="en-US" altLang="ko-KR" sz="1800" dirty="0" smtClean="0"/>
          </a:p>
          <a:p>
            <a:pPr>
              <a:buNone/>
            </a:pPr>
            <a:r>
              <a:rPr lang="en-US" altLang="ko-KR" sz="1800" dirty="0" smtClean="0"/>
              <a:t>    </a:t>
            </a:r>
            <a:r>
              <a:rPr lang="ko-KR" altLang="en-US" sz="1800" dirty="0" smtClean="0"/>
              <a:t>발표되었다</a:t>
            </a:r>
            <a:r>
              <a:rPr lang="en-US" altLang="ko-KR" sz="1800" dirty="0" smtClean="0"/>
              <a:t>.</a:t>
            </a:r>
          </a:p>
          <a:p>
            <a:endParaRPr lang="en-US" altLang="ko-KR" sz="1800" dirty="0" smtClean="0"/>
          </a:p>
          <a:p>
            <a:pPr marL="109728" indent="0">
              <a:buFont typeface="Georgia"/>
              <a:buNone/>
            </a:pPr>
            <a:endParaRPr lang="en-US" altLang="ko-KR" sz="1800" dirty="0" smtClean="0"/>
          </a:p>
          <a:p>
            <a:pPr marL="109728" indent="0">
              <a:buFont typeface="Georgia"/>
              <a:buNone/>
            </a:pPr>
            <a:endParaRPr lang="en-US" altLang="ko-KR" sz="1800" dirty="0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1556792"/>
            <a:ext cx="3816424" cy="25509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79197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08912" cy="1066800"/>
          </a:xfrm>
        </p:spPr>
        <p:txBody>
          <a:bodyPr>
            <a:noAutofit/>
          </a:bodyPr>
          <a:lstStyle/>
          <a:p>
            <a:pPr algn="ctr"/>
            <a:r>
              <a:rPr lang="ko-KR" altLang="en-US" b="1" dirty="0" smtClean="0">
                <a:solidFill>
                  <a:schemeClr val="tx1"/>
                </a:solidFill>
              </a:rPr>
              <a:t>코로나</a:t>
            </a:r>
            <a:r>
              <a:rPr lang="en-US" altLang="ko-KR" b="1" dirty="0" smtClean="0">
                <a:solidFill>
                  <a:schemeClr val="tx1"/>
                </a:solidFill>
              </a:rPr>
              <a:t>-19(COVID-19)</a:t>
            </a:r>
            <a:r>
              <a:rPr lang="ko-KR" altLang="en-US" b="1" dirty="0" smtClean="0">
                <a:solidFill>
                  <a:schemeClr val="tx1"/>
                </a:solidFill>
              </a:rPr>
              <a:t> 영상검사</a:t>
            </a:r>
            <a:r>
              <a:rPr lang="en-US" altLang="ko-KR" b="1" dirty="0" smtClean="0">
                <a:solidFill>
                  <a:schemeClr val="tx1"/>
                </a:solidFill>
              </a:rPr>
              <a:t/>
            </a:r>
            <a:br>
              <a:rPr lang="en-US" altLang="ko-KR" b="1" dirty="0" smtClean="0">
                <a:solidFill>
                  <a:schemeClr val="tx1"/>
                </a:solidFill>
              </a:rPr>
            </a:br>
            <a:r>
              <a:rPr lang="ko-KR" altLang="en-US" b="1" dirty="0" smtClean="0">
                <a:solidFill>
                  <a:schemeClr val="tx1"/>
                </a:solidFill>
              </a:rPr>
              <a:t>검사 전 준비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pic>
        <p:nvPicPr>
          <p:cNvPr id="6146" name="Picture 2" descr="C:\Users\user200\Desktop\새 폴더\KakaoTalk_20220321_093604976_2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772816"/>
            <a:ext cx="8208912" cy="4968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0313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8371" y="620688"/>
            <a:ext cx="8831937" cy="1066800"/>
          </a:xfrm>
        </p:spPr>
        <p:txBody>
          <a:bodyPr>
            <a:noAutofit/>
          </a:bodyPr>
          <a:lstStyle/>
          <a:p>
            <a:pPr algn="ctr"/>
            <a:r>
              <a:rPr lang="ko-KR" altLang="en-US" b="1" dirty="0" smtClean="0">
                <a:solidFill>
                  <a:schemeClr val="tx1"/>
                </a:solidFill>
              </a:rPr>
              <a:t>코로나</a:t>
            </a:r>
            <a:r>
              <a:rPr lang="en-US" altLang="ko-KR" b="1" dirty="0" smtClean="0">
                <a:solidFill>
                  <a:schemeClr val="tx1"/>
                </a:solidFill>
              </a:rPr>
              <a:t>-19(COVID-19)</a:t>
            </a:r>
            <a:r>
              <a:rPr lang="ko-KR" altLang="en-US" b="1" dirty="0" smtClean="0">
                <a:solidFill>
                  <a:schemeClr val="tx1"/>
                </a:solidFill>
              </a:rPr>
              <a:t> 영상검사</a:t>
            </a:r>
            <a:r>
              <a:rPr lang="en-US" altLang="ko-KR" b="1" dirty="0" smtClean="0">
                <a:solidFill>
                  <a:schemeClr val="tx1"/>
                </a:solidFill>
              </a:rPr>
              <a:t/>
            </a:r>
            <a:br>
              <a:rPr lang="en-US" altLang="ko-KR" b="1" dirty="0" smtClean="0">
                <a:solidFill>
                  <a:schemeClr val="tx1"/>
                </a:solidFill>
              </a:rPr>
            </a:br>
            <a:r>
              <a:rPr lang="ko-KR" altLang="en-US" b="1" dirty="0" smtClean="0">
                <a:solidFill>
                  <a:schemeClr val="tx1"/>
                </a:solidFill>
              </a:rPr>
              <a:t>검사 전 준비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19" name="내용 개체 틀 2"/>
          <p:cNvSpPr txBox="1">
            <a:spLocks/>
          </p:cNvSpPr>
          <p:nvPr/>
        </p:nvSpPr>
        <p:spPr>
          <a:xfrm>
            <a:off x="179512" y="5659885"/>
            <a:ext cx="2861302" cy="335127"/>
          </a:xfrm>
          <a:prstGeom prst="rect">
            <a:avLst/>
          </a:prstGeom>
        </p:spPr>
        <p:txBody>
          <a:bodyPr vert="horz">
            <a:normAutofit fontScale="85000" lnSpcReduction="10000"/>
          </a:bodyPr>
          <a:lstStyle>
            <a:lvl1pPr marL="365760" indent="-256032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•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58368" indent="-246888" algn="l" rtl="0" eaLnBrk="1" latinLnBrk="1" hangingPunct="1">
              <a:spcBef>
                <a:spcPts val="300"/>
              </a:spcBef>
              <a:buClr>
                <a:schemeClr val="accent2"/>
              </a:buClr>
              <a:buFont typeface="Georgia"/>
              <a:buChar char="▫"/>
              <a:defRPr kumimoji="0" sz="1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923544" indent="-219456" algn="l" rtl="0" eaLnBrk="1" latinLnBrk="1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179576" indent="-201168" algn="l" rtl="0" eaLnBrk="1" latinLnBrk="1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389888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5pPr>
            <a:lvl6pPr marL="1609344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6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5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8pPr>
            <a:lvl9pPr marL="2240280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400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9728" indent="0" algn="ctr">
              <a:buNone/>
            </a:pPr>
            <a:r>
              <a:rPr lang="en-US" altLang="ko-KR" dirty="0" smtClean="0"/>
              <a:t>1. </a:t>
            </a:r>
            <a:r>
              <a:rPr lang="ko-KR" altLang="en-US" dirty="0" smtClean="0"/>
              <a:t>준비물 </a:t>
            </a:r>
            <a:r>
              <a:rPr lang="ko-KR" altLang="en-US" dirty="0" err="1" smtClean="0"/>
              <a:t>확인후</a:t>
            </a:r>
            <a:r>
              <a:rPr lang="ko-KR" altLang="en-US" dirty="0" smtClean="0"/>
              <a:t> 착용시작</a:t>
            </a:r>
            <a:endParaRPr lang="ko-KR" altLang="en-US" dirty="0"/>
          </a:p>
        </p:txBody>
      </p:sp>
      <p:pic>
        <p:nvPicPr>
          <p:cNvPr id="1026" name="Picture 2" descr="C:\Users\user200\Desktop\새 폴더\KakaoTalk_20220321_093501630_0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44817"/>
            <a:ext cx="2861302" cy="3815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user200\Desktop\새 폴더\KakaoTalk_20220321_093501630_0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7199" y="1844816"/>
            <a:ext cx="2861302" cy="3815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내용 개체 틀 2"/>
          <p:cNvSpPr txBox="1">
            <a:spLocks/>
          </p:cNvSpPr>
          <p:nvPr/>
        </p:nvSpPr>
        <p:spPr>
          <a:xfrm>
            <a:off x="3177199" y="5659893"/>
            <a:ext cx="2861302" cy="335127"/>
          </a:xfrm>
          <a:prstGeom prst="rect">
            <a:avLst/>
          </a:prstGeom>
        </p:spPr>
        <p:txBody>
          <a:bodyPr vert="horz">
            <a:normAutofit fontScale="92500" lnSpcReduction="20000"/>
          </a:bodyPr>
          <a:lstStyle>
            <a:lvl1pPr marL="365760" indent="-256032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•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58368" indent="-246888" algn="l" rtl="0" eaLnBrk="1" latinLnBrk="1" hangingPunct="1">
              <a:spcBef>
                <a:spcPts val="300"/>
              </a:spcBef>
              <a:buClr>
                <a:schemeClr val="accent2"/>
              </a:buClr>
              <a:buFont typeface="Georgia"/>
              <a:buChar char="▫"/>
              <a:defRPr kumimoji="0" sz="1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923544" indent="-219456" algn="l" rtl="0" eaLnBrk="1" latinLnBrk="1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179576" indent="-201168" algn="l" rtl="0" eaLnBrk="1" latinLnBrk="1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389888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5pPr>
            <a:lvl6pPr marL="1609344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6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5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8pPr>
            <a:lvl9pPr marL="2240280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400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9728" indent="0" algn="ctr">
              <a:buNone/>
            </a:pPr>
            <a:r>
              <a:rPr lang="en-US" altLang="ko-KR" dirty="0" smtClean="0"/>
              <a:t>2. </a:t>
            </a:r>
            <a:r>
              <a:rPr lang="ko-KR" altLang="en-US" dirty="0" err="1" smtClean="0"/>
              <a:t>보호복</a:t>
            </a:r>
            <a:r>
              <a:rPr lang="ko-KR" altLang="en-US" dirty="0" smtClean="0"/>
              <a:t> 착용</a:t>
            </a:r>
            <a:endParaRPr lang="ko-KR" altLang="en-US" dirty="0"/>
          </a:p>
        </p:txBody>
      </p:sp>
      <p:pic>
        <p:nvPicPr>
          <p:cNvPr id="1028" name="Picture 4" descr="C:\Users\user200\Desktop\새 폴더\KakaoTalk_20220321_093501630_0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0147" y="1844817"/>
            <a:ext cx="2861302" cy="3815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내용 개체 틀 2"/>
          <p:cNvSpPr txBox="1">
            <a:spLocks/>
          </p:cNvSpPr>
          <p:nvPr/>
        </p:nvSpPr>
        <p:spPr>
          <a:xfrm>
            <a:off x="6150147" y="5659893"/>
            <a:ext cx="2861302" cy="335127"/>
          </a:xfrm>
          <a:prstGeom prst="rect">
            <a:avLst/>
          </a:prstGeom>
        </p:spPr>
        <p:txBody>
          <a:bodyPr vert="horz">
            <a:normAutofit fontScale="92500" lnSpcReduction="20000"/>
          </a:bodyPr>
          <a:lstStyle>
            <a:lvl1pPr marL="365760" indent="-256032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•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58368" indent="-246888" algn="l" rtl="0" eaLnBrk="1" latinLnBrk="1" hangingPunct="1">
              <a:spcBef>
                <a:spcPts val="300"/>
              </a:spcBef>
              <a:buClr>
                <a:schemeClr val="accent2"/>
              </a:buClr>
              <a:buFont typeface="Georgia"/>
              <a:buChar char="▫"/>
              <a:defRPr kumimoji="0" sz="1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923544" indent="-219456" algn="l" rtl="0" eaLnBrk="1" latinLnBrk="1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179576" indent="-201168" algn="l" rtl="0" eaLnBrk="1" latinLnBrk="1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389888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5pPr>
            <a:lvl6pPr marL="1609344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6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5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8pPr>
            <a:lvl9pPr marL="2240280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400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9728" indent="0" algn="ctr">
              <a:buNone/>
            </a:pPr>
            <a:r>
              <a:rPr lang="en-US" altLang="ko-KR" smtClean="0"/>
              <a:t>3. </a:t>
            </a:r>
            <a:r>
              <a:rPr lang="ko-KR" altLang="en-US" dirty="0" err="1" smtClean="0"/>
              <a:t>속장갑착용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93578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513" y="620688"/>
            <a:ext cx="8831936" cy="1066800"/>
          </a:xfrm>
        </p:spPr>
        <p:txBody>
          <a:bodyPr>
            <a:noAutofit/>
          </a:bodyPr>
          <a:lstStyle/>
          <a:p>
            <a:pPr algn="ctr"/>
            <a:r>
              <a:rPr lang="ko-KR" altLang="en-US" b="1" dirty="0" smtClean="0">
                <a:solidFill>
                  <a:schemeClr val="tx1"/>
                </a:solidFill>
              </a:rPr>
              <a:t>코로나</a:t>
            </a:r>
            <a:r>
              <a:rPr lang="en-US" altLang="ko-KR" b="1" dirty="0" smtClean="0">
                <a:solidFill>
                  <a:schemeClr val="tx1"/>
                </a:solidFill>
              </a:rPr>
              <a:t>-19(COVID-19)</a:t>
            </a:r>
            <a:r>
              <a:rPr lang="ko-KR" altLang="en-US" b="1" dirty="0" smtClean="0">
                <a:solidFill>
                  <a:schemeClr val="tx1"/>
                </a:solidFill>
              </a:rPr>
              <a:t> 영상검사</a:t>
            </a:r>
            <a:r>
              <a:rPr lang="en-US" altLang="ko-KR" b="1" dirty="0" smtClean="0">
                <a:solidFill>
                  <a:schemeClr val="tx1"/>
                </a:solidFill>
              </a:rPr>
              <a:t/>
            </a:r>
            <a:br>
              <a:rPr lang="en-US" altLang="ko-KR" b="1" dirty="0" smtClean="0">
                <a:solidFill>
                  <a:schemeClr val="tx1"/>
                </a:solidFill>
              </a:rPr>
            </a:br>
            <a:r>
              <a:rPr lang="ko-KR" altLang="en-US" b="1" dirty="0" smtClean="0">
                <a:solidFill>
                  <a:schemeClr val="tx1"/>
                </a:solidFill>
              </a:rPr>
              <a:t>검사 전 준비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19" name="내용 개체 틀 2"/>
          <p:cNvSpPr txBox="1">
            <a:spLocks/>
          </p:cNvSpPr>
          <p:nvPr/>
        </p:nvSpPr>
        <p:spPr>
          <a:xfrm>
            <a:off x="179512" y="5659885"/>
            <a:ext cx="2861302" cy="335127"/>
          </a:xfrm>
          <a:prstGeom prst="rect">
            <a:avLst/>
          </a:prstGeom>
        </p:spPr>
        <p:txBody>
          <a:bodyPr vert="horz">
            <a:normAutofit fontScale="92500" lnSpcReduction="20000"/>
          </a:bodyPr>
          <a:lstStyle>
            <a:lvl1pPr marL="365760" indent="-256032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•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58368" indent="-246888" algn="l" rtl="0" eaLnBrk="1" latinLnBrk="1" hangingPunct="1">
              <a:spcBef>
                <a:spcPts val="300"/>
              </a:spcBef>
              <a:buClr>
                <a:schemeClr val="accent2"/>
              </a:buClr>
              <a:buFont typeface="Georgia"/>
              <a:buChar char="▫"/>
              <a:defRPr kumimoji="0" sz="1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923544" indent="-219456" algn="l" rtl="0" eaLnBrk="1" latinLnBrk="1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179576" indent="-201168" algn="l" rtl="0" eaLnBrk="1" latinLnBrk="1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389888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5pPr>
            <a:lvl6pPr marL="1609344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6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5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8pPr>
            <a:lvl9pPr marL="2240280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400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9728" indent="0" algn="ctr">
              <a:buNone/>
            </a:pPr>
            <a:r>
              <a:rPr lang="en-US" altLang="ko-KR" dirty="0" smtClean="0"/>
              <a:t>4. </a:t>
            </a:r>
            <a:r>
              <a:rPr lang="ko-KR" altLang="en-US" dirty="0" err="1" smtClean="0"/>
              <a:t>겉신착</a:t>
            </a:r>
            <a:r>
              <a:rPr lang="ko-KR" altLang="en-US" dirty="0" err="1"/>
              <a:t>용</a:t>
            </a:r>
            <a:endParaRPr lang="ko-KR" altLang="en-US" dirty="0"/>
          </a:p>
        </p:txBody>
      </p:sp>
      <p:sp>
        <p:nvSpPr>
          <p:cNvPr id="15" name="내용 개체 틀 2"/>
          <p:cNvSpPr txBox="1">
            <a:spLocks/>
          </p:cNvSpPr>
          <p:nvPr/>
        </p:nvSpPr>
        <p:spPr>
          <a:xfrm>
            <a:off x="3177199" y="5659885"/>
            <a:ext cx="2861302" cy="335136"/>
          </a:xfrm>
          <a:prstGeom prst="rect">
            <a:avLst/>
          </a:prstGeom>
        </p:spPr>
        <p:txBody>
          <a:bodyPr vert="horz">
            <a:normAutofit fontScale="85000" lnSpcReduction="10000"/>
          </a:bodyPr>
          <a:lstStyle>
            <a:lvl1pPr marL="365760" indent="-256032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•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58368" indent="-246888" algn="l" rtl="0" eaLnBrk="1" latinLnBrk="1" hangingPunct="1">
              <a:spcBef>
                <a:spcPts val="300"/>
              </a:spcBef>
              <a:buClr>
                <a:schemeClr val="accent2"/>
              </a:buClr>
              <a:buFont typeface="Georgia"/>
              <a:buChar char="▫"/>
              <a:defRPr kumimoji="0" sz="1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923544" indent="-219456" algn="l" rtl="0" eaLnBrk="1" latinLnBrk="1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179576" indent="-201168" algn="l" rtl="0" eaLnBrk="1" latinLnBrk="1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389888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5pPr>
            <a:lvl6pPr marL="1609344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6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5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8pPr>
            <a:lvl9pPr marL="2240280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400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9728" indent="0" algn="ctr">
              <a:buNone/>
            </a:pPr>
            <a:r>
              <a:rPr lang="en-US" altLang="ko-KR" dirty="0" smtClean="0"/>
              <a:t>5. </a:t>
            </a:r>
            <a:r>
              <a:rPr lang="ko-KR" altLang="en-US" dirty="0" smtClean="0"/>
              <a:t>마스크 및 </a:t>
            </a:r>
            <a:r>
              <a:rPr lang="ko-KR" altLang="en-US" dirty="0" err="1" smtClean="0"/>
              <a:t>속모자</a:t>
            </a:r>
            <a:r>
              <a:rPr lang="ko-KR" altLang="en-US" dirty="0" smtClean="0"/>
              <a:t> 착용</a:t>
            </a:r>
            <a:endParaRPr lang="ko-KR" altLang="en-US" dirty="0"/>
          </a:p>
        </p:txBody>
      </p:sp>
      <p:sp>
        <p:nvSpPr>
          <p:cNvPr id="18" name="내용 개체 틀 2"/>
          <p:cNvSpPr txBox="1">
            <a:spLocks/>
          </p:cNvSpPr>
          <p:nvPr/>
        </p:nvSpPr>
        <p:spPr>
          <a:xfrm>
            <a:off x="6150147" y="5659893"/>
            <a:ext cx="2861302" cy="335127"/>
          </a:xfrm>
          <a:prstGeom prst="rect">
            <a:avLst/>
          </a:prstGeom>
        </p:spPr>
        <p:txBody>
          <a:bodyPr vert="horz">
            <a:noAutofit/>
          </a:bodyPr>
          <a:lstStyle>
            <a:lvl1pPr marL="365760" indent="-256032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•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58368" indent="-246888" algn="l" rtl="0" eaLnBrk="1" latinLnBrk="1" hangingPunct="1">
              <a:spcBef>
                <a:spcPts val="300"/>
              </a:spcBef>
              <a:buClr>
                <a:schemeClr val="accent2"/>
              </a:buClr>
              <a:buFont typeface="Georgia"/>
              <a:buChar char="▫"/>
              <a:defRPr kumimoji="0" sz="1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923544" indent="-219456" algn="l" rtl="0" eaLnBrk="1" latinLnBrk="1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179576" indent="-201168" algn="l" rtl="0" eaLnBrk="1" latinLnBrk="1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389888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5pPr>
            <a:lvl6pPr marL="1609344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6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5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8pPr>
            <a:lvl9pPr marL="2240280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400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9728" indent="0" algn="ctr">
              <a:buNone/>
            </a:pPr>
            <a:r>
              <a:rPr lang="en-US" altLang="ko-KR" sz="1800" dirty="0" smtClean="0"/>
              <a:t>6. </a:t>
            </a:r>
            <a:r>
              <a:rPr lang="ko-KR" altLang="en-US" sz="1800" dirty="0" err="1" smtClean="0"/>
              <a:t>겉모자</a:t>
            </a:r>
            <a:r>
              <a:rPr lang="ko-KR" altLang="en-US" sz="1800" dirty="0" smtClean="0"/>
              <a:t> 착용 후</a:t>
            </a:r>
            <a:endParaRPr lang="en-US" altLang="ko-KR" sz="1800" dirty="0" smtClean="0"/>
          </a:p>
          <a:p>
            <a:pPr marL="109728" indent="0" algn="ctr">
              <a:buNone/>
            </a:pPr>
            <a:r>
              <a:rPr lang="ko-KR" altLang="en-US" sz="1800" dirty="0" err="1" smtClean="0"/>
              <a:t>후드올리</a:t>
            </a:r>
            <a:r>
              <a:rPr lang="ko-KR" altLang="en-US" sz="1800" dirty="0" err="1"/>
              <a:t>기</a:t>
            </a:r>
            <a:endParaRPr lang="ko-KR" altLang="en-US" sz="1800" dirty="0"/>
          </a:p>
        </p:txBody>
      </p:sp>
      <p:pic>
        <p:nvPicPr>
          <p:cNvPr id="2050" name="Picture 2" descr="C:\Users\user200\Desktop\새 폴더\KakaoTalk_20220321_093501630_0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3" y="1844816"/>
            <a:ext cx="2861302" cy="3815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user200\Desktop\새 폴더\KakaoTalk_20220321_093501630_1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7199" y="1844817"/>
            <a:ext cx="2861301" cy="3815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user200\Desktop\새 폴더\KakaoTalk_20220321_093501630_1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0147" y="1844816"/>
            <a:ext cx="2861302" cy="3815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9908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68077" y="620688"/>
            <a:ext cx="8784975" cy="1066800"/>
          </a:xfrm>
        </p:spPr>
        <p:txBody>
          <a:bodyPr>
            <a:noAutofit/>
          </a:bodyPr>
          <a:lstStyle/>
          <a:p>
            <a:pPr algn="ctr"/>
            <a:r>
              <a:rPr lang="ko-KR" altLang="en-US" b="1" dirty="0" smtClean="0">
                <a:solidFill>
                  <a:schemeClr val="tx1"/>
                </a:solidFill>
              </a:rPr>
              <a:t>코로나</a:t>
            </a:r>
            <a:r>
              <a:rPr lang="en-US" altLang="ko-KR" b="1" dirty="0" smtClean="0">
                <a:solidFill>
                  <a:schemeClr val="tx1"/>
                </a:solidFill>
              </a:rPr>
              <a:t>-19(COVID-19)</a:t>
            </a:r>
            <a:r>
              <a:rPr lang="ko-KR" altLang="en-US" b="1" dirty="0" smtClean="0">
                <a:solidFill>
                  <a:schemeClr val="tx1"/>
                </a:solidFill>
              </a:rPr>
              <a:t> 영상검사</a:t>
            </a:r>
            <a:r>
              <a:rPr lang="en-US" altLang="ko-KR" b="1" dirty="0" smtClean="0">
                <a:solidFill>
                  <a:schemeClr val="tx1"/>
                </a:solidFill>
              </a:rPr>
              <a:t/>
            </a:r>
            <a:br>
              <a:rPr lang="en-US" altLang="ko-KR" b="1" dirty="0" smtClean="0">
                <a:solidFill>
                  <a:schemeClr val="tx1"/>
                </a:solidFill>
              </a:rPr>
            </a:br>
            <a:r>
              <a:rPr lang="ko-KR" altLang="en-US" b="1" dirty="0" smtClean="0">
                <a:solidFill>
                  <a:schemeClr val="tx1"/>
                </a:solidFill>
              </a:rPr>
              <a:t>검사 전 준비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19" name="내용 개체 틀 2"/>
          <p:cNvSpPr txBox="1">
            <a:spLocks/>
          </p:cNvSpPr>
          <p:nvPr/>
        </p:nvSpPr>
        <p:spPr>
          <a:xfrm>
            <a:off x="179512" y="5659885"/>
            <a:ext cx="2861302" cy="335127"/>
          </a:xfrm>
          <a:prstGeom prst="rect">
            <a:avLst/>
          </a:prstGeom>
        </p:spPr>
        <p:txBody>
          <a:bodyPr vert="horz">
            <a:normAutofit fontScale="92500" lnSpcReduction="20000"/>
          </a:bodyPr>
          <a:lstStyle>
            <a:lvl1pPr marL="365760" indent="-256032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•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58368" indent="-246888" algn="l" rtl="0" eaLnBrk="1" latinLnBrk="1" hangingPunct="1">
              <a:spcBef>
                <a:spcPts val="300"/>
              </a:spcBef>
              <a:buClr>
                <a:schemeClr val="accent2"/>
              </a:buClr>
              <a:buFont typeface="Georgia"/>
              <a:buChar char="▫"/>
              <a:defRPr kumimoji="0" sz="1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923544" indent="-219456" algn="l" rtl="0" eaLnBrk="1" latinLnBrk="1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179576" indent="-201168" algn="l" rtl="0" eaLnBrk="1" latinLnBrk="1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389888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5pPr>
            <a:lvl6pPr marL="1609344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6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5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8pPr>
            <a:lvl9pPr marL="2240280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400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9728" indent="0" algn="ctr">
              <a:buNone/>
            </a:pPr>
            <a:r>
              <a:rPr lang="en-US" altLang="ko-KR" dirty="0"/>
              <a:t>7</a:t>
            </a:r>
            <a:r>
              <a:rPr lang="en-US" altLang="ko-KR" dirty="0" smtClean="0"/>
              <a:t>. </a:t>
            </a:r>
            <a:r>
              <a:rPr lang="ko-KR" altLang="en-US" dirty="0" err="1" smtClean="0"/>
              <a:t>겉장갑착</a:t>
            </a:r>
            <a:r>
              <a:rPr lang="ko-KR" altLang="en-US" dirty="0" err="1"/>
              <a:t>용</a:t>
            </a:r>
            <a:endParaRPr lang="ko-KR" altLang="en-US" dirty="0"/>
          </a:p>
        </p:txBody>
      </p:sp>
      <p:sp>
        <p:nvSpPr>
          <p:cNvPr id="15" name="내용 개체 틀 2"/>
          <p:cNvSpPr txBox="1">
            <a:spLocks/>
          </p:cNvSpPr>
          <p:nvPr/>
        </p:nvSpPr>
        <p:spPr>
          <a:xfrm>
            <a:off x="3177199" y="5659885"/>
            <a:ext cx="2861302" cy="335136"/>
          </a:xfrm>
          <a:prstGeom prst="rect">
            <a:avLst/>
          </a:prstGeom>
        </p:spPr>
        <p:txBody>
          <a:bodyPr vert="horz">
            <a:normAutofit fontScale="92500" lnSpcReduction="20000"/>
          </a:bodyPr>
          <a:lstStyle>
            <a:lvl1pPr marL="365760" indent="-256032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•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58368" indent="-246888" algn="l" rtl="0" eaLnBrk="1" latinLnBrk="1" hangingPunct="1">
              <a:spcBef>
                <a:spcPts val="300"/>
              </a:spcBef>
              <a:buClr>
                <a:schemeClr val="accent2"/>
              </a:buClr>
              <a:buFont typeface="Georgia"/>
              <a:buChar char="▫"/>
              <a:defRPr kumimoji="0" sz="1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923544" indent="-219456" algn="l" rtl="0" eaLnBrk="1" latinLnBrk="1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179576" indent="-201168" algn="l" rtl="0" eaLnBrk="1" latinLnBrk="1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389888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5pPr>
            <a:lvl6pPr marL="1609344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6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5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8pPr>
            <a:lvl9pPr marL="2240280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400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9728" indent="0" algn="ctr">
              <a:buNone/>
            </a:pPr>
            <a:r>
              <a:rPr lang="en-US" altLang="ko-KR" dirty="0" smtClean="0"/>
              <a:t>8. Face shield</a:t>
            </a:r>
            <a:r>
              <a:rPr lang="ko-KR" altLang="en-US" dirty="0" smtClean="0"/>
              <a:t>착</a:t>
            </a:r>
            <a:r>
              <a:rPr lang="ko-KR" altLang="en-US" dirty="0"/>
              <a:t>용</a:t>
            </a:r>
          </a:p>
        </p:txBody>
      </p:sp>
      <p:sp>
        <p:nvSpPr>
          <p:cNvPr id="18" name="내용 개체 틀 2"/>
          <p:cNvSpPr txBox="1">
            <a:spLocks/>
          </p:cNvSpPr>
          <p:nvPr/>
        </p:nvSpPr>
        <p:spPr>
          <a:xfrm>
            <a:off x="6150147" y="5659893"/>
            <a:ext cx="2861302" cy="335127"/>
          </a:xfrm>
          <a:prstGeom prst="rect">
            <a:avLst/>
          </a:prstGeom>
        </p:spPr>
        <p:txBody>
          <a:bodyPr vert="horz">
            <a:noAutofit/>
          </a:bodyPr>
          <a:lstStyle>
            <a:lvl1pPr marL="365760" indent="-256032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•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58368" indent="-246888" algn="l" rtl="0" eaLnBrk="1" latinLnBrk="1" hangingPunct="1">
              <a:spcBef>
                <a:spcPts val="300"/>
              </a:spcBef>
              <a:buClr>
                <a:schemeClr val="accent2"/>
              </a:buClr>
              <a:buFont typeface="Georgia"/>
              <a:buChar char="▫"/>
              <a:defRPr kumimoji="0" sz="1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923544" indent="-219456" algn="l" rtl="0" eaLnBrk="1" latinLnBrk="1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179576" indent="-201168" algn="l" rtl="0" eaLnBrk="1" latinLnBrk="1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389888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5pPr>
            <a:lvl6pPr marL="1609344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6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5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8pPr>
            <a:lvl9pPr marL="2240280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400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9728" indent="0" algn="ctr">
              <a:buNone/>
            </a:pPr>
            <a:r>
              <a:rPr lang="en-US" altLang="ko-KR" sz="1900" dirty="0" smtClean="0"/>
              <a:t>9. </a:t>
            </a:r>
            <a:r>
              <a:rPr lang="ko-KR" altLang="en-US" sz="1900" dirty="0" err="1" smtClean="0"/>
              <a:t>겉비닐착용</a:t>
            </a:r>
            <a:endParaRPr lang="en-US" altLang="ko-KR" sz="1900" dirty="0" smtClean="0"/>
          </a:p>
        </p:txBody>
      </p:sp>
      <p:pic>
        <p:nvPicPr>
          <p:cNvPr id="3074" name="Picture 2" descr="C:\Users\user200\Desktop\새 폴더\KakaoTalk_20220321_093501630_1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3" y="1844817"/>
            <a:ext cx="2861301" cy="3815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user200\Desktop\새 폴더\KakaoTalk_20220321_093501630_1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7199" y="1844816"/>
            <a:ext cx="2861301" cy="3815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user200\Desktop\새 폴더\KakaoTalk_20220321_093501630_1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0147" y="1844816"/>
            <a:ext cx="2861301" cy="3815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463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0" y="620688"/>
            <a:ext cx="9144000" cy="1066800"/>
          </a:xfrm>
        </p:spPr>
        <p:txBody>
          <a:bodyPr>
            <a:noAutofit/>
          </a:bodyPr>
          <a:lstStyle/>
          <a:p>
            <a:pPr algn="ctr"/>
            <a:r>
              <a:rPr lang="ko-KR" altLang="en-US" b="1" dirty="0" smtClean="0">
                <a:solidFill>
                  <a:schemeClr val="tx1"/>
                </a:solidFill>
              </a:rPr>
              <a:t>코로나</a:t>
            </a:r>
            <a:r>
              <a:rPr lang="en-US" altLang="ko-KR" b="1" dirty="0" smtClean="0">
                <a:solidFill>
                  <a:schemeClr val="tx1"/>
                </a:solidFill>
              </a:rPr>
              <a:t>-19(COVID-19)</a:t>
            </a:r>
            <a:r>
              <a:rPr lang="ko-KR" altLang="en-US" b="1" dirty="0" smtClean="0">
                <a:solidFill>
                  <a:schemeClr val="tx1"/>
                </a:solidFill>
              </a:rPr>
              <a:t> 영상검사</a:t>
            </a:r>
            <a:r>
              <a:rPr lang="en-US" altLang="ko-KR" b="1" dirty="0" smtClean="0">
                <a:solidFill>
                  <a:schemeClr val="tx1"/>
                </a:solidFill>
              </a:rPr>
              <a:t/>
            </a:r>
            <a:br>
              <a:rPr lang="en-US" altLang="ko-KR" b="1" dirty="0" smtClean="0">
                <a:solidFill>
                  <a:schemeClr val="tx1"/>
                </a:solidFill>
              </a:rPr>
            </a:br>
            <a:r>
              <a:rPr lang="ko-KR" altLang="en-US" b="1" dirty="0" smtClean="0">
                <a:solidFill>
                  <a:schemeClr val="tx1"/>
                </a:solidFill>
              </a:rPr>
              <a:t>검사 전 준비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15" name="내용 개체 틀 2"/>
          <p:cNvSpPr txBox="1">
            <a:spLocks/>
          </p:cNvSpPr>
          <p:nvPr/>
        </p:nvSpPr>
        <p:spPr>
          <a:xfrm>
            <a:off x="1259632" y="6073303"/>
            <a:ext cx="6357982" cy="335136"/>
          </a:xfrm>
          <a:prstGeom prst="rect">
            <a:avLst/>
          </a:prstGeom>
        </p:spPr>
        <p:txBody>
          <a:bodyPr vert="horz">
            <a:normAutofit fontScale="92500" lnSpcReduction="20000"/>
          </a:bodyPr>
          <a:lstStyle>
            <a:lvl1pPr marL="365760" indent="-256032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•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58368" indent="-246888" algn="l" rtl="0" eaLnBrk="1" latinLnBrk="1" hangingPunct="1">
              <a:spcBef>
                <a:spcPts val="300"/>
              </a:spcBef>
              <a:buClr>
                <a:schemeClr val="accent2"/>
              </a:buClr>
              <a:buFont typeface="Georgia"/>
              <a:buChar char="▫"/>
              <a:defRPr kumimoji="0" sz="1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923544" indent="-219456" algn="l" rtl="0" eaLnBrk="1" latinLnBrk="1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179576" indent="-201168" algn="l" rtl="0" eaLnBrk="1" latinLnBrk="1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389888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5pPr>
            <a:lvl6pPr marL="1609344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6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5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8pPr>
            <a:lvl9pPr marL="2240280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400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9728" indent="0" algn="ctr">
              <a:buNone/>
            </a:pPr>
            <a:r>
              <a:rPr lang="en-US" altLang="ko-KR" dirty="0" smtClean="0"/>
              <a:t>10. </a:t>
            </a:r>
            <a:r>
              <a:rPr lang="ko-KR" altLang="en-US" dirty="0" smtClean="0"/>
              <a:t>착의 </a:t>
            </a:r>
            <a:r>
              <a:rPr lang="ko-KR" altLang="en-US" dirty="0" err="1" smtClean="0"/>
              <a:t>완료후</a:t>
            </a:r>
            <a:r>
              <a:rPr lang="ko-KR" altLang="en-US" dirty="0" smtClean="0"/>
              <a:t> 검사시작</a:t>
            </a:r>
            <a:r>
              <a:rPr lang="en-US" altLang="ko-KR" dirty="0" smtClean="0"/>
              <a:t>!</a:t>
            </a:r>
            <a:endParaRPr lang="ko-KR" altLang="en-US" dirty="0"/>
          </a:p>
        </p:txBody>
      </p:sp>
      <p:pic>
        <p:nvPicPr>
          <p:cNvPr id="1026" name="Picture 2" descr="C:\Users\user200\Desktop\새 폴더\KakaoTalk_20220321_093546026_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700808"/>
            <a:ext cx="6336704" cy="4319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463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62373" y="620688"/>
            <a:ext cx="8831936" cy="1066800"/>
          </a:xfrm>
        </p:spPr>
        <p:txBody>
          <a:bodyPr>
            <a:normAutofit fontScale="90000"/>
          </a:bodyPr>
          <a:lstStyle/>
          <a:p>
            <a:pPr algn="ctr"/>
            <a:r>
              <a:rPr lang="ko-KR" altLang="en-US" sz="4400" b="1" dirty="0">
                <a:solidFill>
                  <a:schemeClr val="tx1"/>
                </a:solidFill>
              </a:rPr>
              <a:t>코로나</a:t>
            </a:r>
            <a:r>
              <a:rPr lang="en-US" altLang="ko-KR" sz="4400" b="1" dirty="0">
                <a:solidFill>
                  <a:schemeClr val="tx1"/>
                </a:solidFill>
              </a:rPr>
              <a:t>-19(COVID-19) </a:t>
            </a:r>
            <a:r>
              <a:rPr lang="ko-KR" altLang="en-US" sz="4400" b="1" dirty="0" smtClean="0">
                <a:solidFill>
                  <a:schemeClr val="tx1"/>
                </a:solidFill>
              </a:rPr>
              <a:t>영상검사</a:t>
            </a:r>
            <a:r>
              <a:rPr lang="en-US" altLang="ko-KR" b="1" dirty="0" smtClean="0">
                <a:solidFill>
                  <a:schemeClr val="tx1"/>
                </a:solidFill>
              </a:rPr>
              <a:t/>
            </a:r>
            <a:br>
              <a:rPr lang="en-US" altLang="ko-KR" b="1" dirty="0" smtClean="0">
                <a:solidFill>
                  <a:schemeClr val="tx1"/>
                </a:solidFill>
              </a:rPr>
            </a:br>
            <a:r>
              <a:rPr lang="ko-KR" altLang="en-US" b="1" dirty="0" smtClean="0">
                <a:solidFill>
                  <a:schemeClr val="tx1"/>
                </a:solidFill>
              </a:rPr>
              <a:t>응대방법 및 검사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19" name="내용 개체 틀 2"/>
          <p:cNvSpPr txBox="1">
            <a:spLocks/>
          </p:cNvSpPr>
          <p:nvPr/>
        </p:nvSpPr>
        <p:spPr>
          <a:xfrm>
            <a:off x="179512" y="5659885"/>
            <a:ext cx="2861302" cy="335127"/>
          </a:xfrm>
          <a:prstGeom prst="rect">
            <a:avLst/>
          </a:prstGeom>
        </p:spPr>
        <p:txBody>
          <a:bodyPr vert="horz">
            <a:noAutofit/>
          </a:bodyPr>
          <a:lstStyle>
            <a:lvl1pPr marL="365760" indent="-256032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•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58368" indent="-246888" algn="l" rtl="0" eaLnBrk="1" latinLnBrk="1" hangingPunct="1">
              <a:spcBef>
                <a:spcPts val="300"/>
              </a:spcBef>
              <a:buClr>
                <a:schemeClr val="accent2"/>
              </a:buClr>
              <a:buFont typeface="Georgia"/>
              <a:buChar char="▫"/>
              <a:defRPr kumimoji="0" sz="1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923544" indent="-219456" algn="l" rtl="0" eaLnBrk="1" latinLnBrk="1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179576" indent="-201168" algn="l" rtl="0" eaLnBrk="1" latinLnBrk="1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389888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5pPr>
            <a:lvl6pPr marL="1609344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6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5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8pPr>
            <a:lvl9pPr marL="2240280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400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9728" indent="0" algn="ctr">
              <a:buNone/>
            </a:pPr>
            <a:r>
              <a:rPr lang="en-US" altLang="ko-KR" sz="1600" dirty="0" smtClean="0"/>
              <a:t>1. Portable</a:t>
            </a:r>
            <a:r>
              <a:rPr lang="ko-KR" altLang="en-US" sz="1600" dirty="0" err="1" smtClean="0"/>
              <a:t>검사후</a:t>
            </a:r>
            <a:r>
              <a:rPr lang="ko-KR" altLang="en-US" sz="1600" dirty="0" smtClean="0"/>
              <a:t> </a:t>
            </a:r>
            <a:r>
              <a:rPr lang="en-US" altLang="ko-KR" sz="1600" dirty="0" smtClean="0"/>
              <a:t> Ct</a:t>
            </a:r>
            <a:r>
              <a:rPr lang="ko-KR" altLang="en-US" sz="1600" dirty="0" err="1" smtClean="0"/>
              <a:t>검사전</a:t>
            </a:r>
            <a:r>
              <a:rPr lang="ko-KR" altLang="en-US" sz="1600" dirty="0" smtClean="0"/>
              <a:t> 소독 진행</a:t>
            </a:r>
            <a:endParaRPr lang="en-US" altLang="ko-KR" sz="1600" dirty="0" smtClean="0"/>
          </a:p>
        </p:txBody>
      </p:sp>
      <p:sp>
        <p:nvSpPr>
          <p:cNvPr id="15" name="내용 개체 틀 2"/>
          <p:cNvSpPr txBox="1">
            <a:spLocks/>
          </p:cNvSpPr>
          <p:nvPr/>
        </p:nvSpPr>
        <p:spPr>
          <a:xfrm>
            <a:off x="3177199" y="5659885"/>
            <a:ext cx="2861302" cy="335136"/>
          </a:xfrm>
          <a:prstGeom prst="rect">
            <a:avLst/>
          </a:prstGeom>
        </p:spPr>
        <p:txBody>
          <a:bodyPr vert="horz">
            <a:normAutofit fontScale="92500" lnSpcReduction="20000"/>
          </a:bodyPr>
          <a:lstStyle>
            <a:lvl1pPr marL="365760" indent="-256032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•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58368" indent="-246888" algn="l" rtl="0" eaLnBrk="1" latinLnBrk="1" hangingPunct="1">
              <a:spcBef>
                <a:spcPts val="300"/>
              </a:spcBef>
              <a:buClr>
                <a:schemeClr val="accent2"/>
              </a:buClr>
              <a:buFont typeface="Georgia"/>
              <a:buChar char="▫"/>
              <a:defRPr kumimoji="0" sz="1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923544" indent="-219456" algn="l" rtl="0" eaLnBrk="1" latinLnBrk="1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179576" indent="-201168" algn="l" rtl="0" eaLnBrk="1" latinLnBrk="1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389888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5pPr>
            <a:lvl6pPr marL="1609344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6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5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8pPr>
            <a:lvl9pPr marL="2240280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400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9728" indent="0" algn="ctr">
              <a:buNone/>
            </a:pPr>
            <a:r>
              <a:rPr lang="en-US" altLang="ko-KR" dirty="0" smtClean="0"/>
              <a:t>2. </a:t>
            </a:r>
            <a:r>
              <a:rPr lang="ko-KR" altLang="en-US" dirty="0" smtClean="0"/>
              <a:t>환자자세 설명</a:t>
            </a:r>
            <a:endParaRPr lang="en-US" altLang="ko-KR" dirty="0" smtClean="0"/>
          </a:p>
          <a:p>
            <a:pPr marL="109728" indent="0" algn="ctr">
              <a:buNone/>
            </a:pPr>
            <a:endParaRPr lang="ko-KR" altLang="en-US" dirty="0"/>
          </a:p>
        </p:txBody>
      </p:sp>
      <p:sp>
        <p:nvSpPr>
          <p:cNvPr id="18" name="내용 개체 틀 2"/>
          <p:cNvSpPr txBox="1">
            <a:spLocks/>
          </p:cNvSpPr>
          <p:nvPr/>
        </p:nvSpPr>
        <p:spPr>
          <a:xfrm>
            <a:off x="6150147" y="5659893"/>
            <a:ext cx="2861302" cy="335127"/>
          </a:xfrm>
          <a:prstGeom prst="rect">
            <a:avLst/>
          </a:prstGeom>
        </p:spPr>
        <p:txBody>
          <a:bodyPr vert="horz">
            <a:noAutofit/>
          </a:bodyPr>
          <a:lstStyle>
            <a:lvl1pPr marL="365760" indent="-256032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•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58368" indent="-246888" algn="l" rtl="0" eaLnBrk="1" latinLnBrk="1" hangingPunct="1">
              <a:spcBef>
                <a:spcPts val="300"/>
              </a:spcBef>
              <a:buClr>
                <a:schemeClr val="accent2"/>
              </a:buClr>
              <a:buFont typeface="Georgia"/>
              <a:buChar char="▫"/>
              <a:defRPr kumimoji="0" sz="1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923544" indent="-219456" algn="l" rtl="0" eaLnBrk="1" latinLnBrk="1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179576" indent="-201168" algn="l" rtl="0" eaLnBrk="1" latinLnBrk="1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389888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5pPr>
            <a:lvl6pPr marL="1609344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6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5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8pPr>
            <a:lvl9pPr marL="2240280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400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9728" indent="0" algn="ctr">
              <a:buNone/>
            </a:pPr>
            <a:r>
              <a:rPr lang="en-US" altLang="ko-KR" sz="1800" dirty="0" smtClean="0"/>
              <a:t>3. </a:t>
            </a:r>
            <a:r>
              <a:rPr lang="ko-KR" altLang="en-US" sz="1800" dirty="0" smtClean="0"/>
              <a:t>환자분에게 호흡에 </a:t>
            </a:r>
            <a:endParaRPr lang="en-US" altLang="ko-KR" sz="1800" dirty="0" smtClean="0"/>
          </a:p>
          <a:p>
            <a:pPr marL="109728" indent="0" algn="ctr">
              <a:buNone/>
            </a:pPr>
            <a:r>
              <a:rPr lang="ko-KR" altLang="en-US" sz="1800" dirty="0" smtClean="0"/>
              <a:t>대해서 설명해드리기</a:t>
            </a:r>
            <a:endParaRPr lang="en-US" altLang="ko-KR" sz="1800" dirty="0" smtClean="0"/>
          </a:p>
          <a:p>
            <a:pPr marL="109728" indent="0" algn="ctr">
              <a:buNone/>
            </a:pPr>
            <a:r>
              <a:rPr lang="en-US" altLang="ko-KR" sz="1600" dirty="0" smtClean="0"/>
              <a:t>*</a:t>
            </a:r>
            <a:r>
              <a:rPr lang="ko-KR" altLang="en-US" sz="1600" dirty="0" err="1" smtClean="0"/>
              <a:t>안될경우</a:t>
            </a:r>
            <a:r>
              <a:rPr lang="ko-KR" altLang="en-US" sz="1600" dirty="0" smtClean="0"/>
              <a:t> </a:t>
            </a:r>
            <a:r>
              <a:rPr lang="en-US" altLang="ko-KR" sz="1600" dirty="0" smtClean="0"/>
              <a:t>PITCT</a:t>
            </a:r>
            <a:r>
              <a:rPr lang="ko-KR" altLang="en-US" sz="1600" dirty="0" smtClean="0"/>
              <a:t>값 올리기</a:t>
            </a:r>
            <a:endParaRPr lang="en-US" altLang="ko-KR" sz="1600" dirty="0" smtClean="0"/>
          </a:p>
        </p:txBody>
      </p:sp>
      <p:pic>
        <p:nvPicPr>
          <p:cNvPr id="2052" name="Picture 4" descr="C:\Users\user200\Desktop\새 폴더\KakaoTalk_20220321_093501630_1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1469" y="1844815"/>
            <a:ext cx="2867032" cy="3815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user200\Desktop\새 폴더\KakaoTalk_20220321_093501630_1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0147" y="1844816"/>
            <a:ext cx="2861301" cy="3815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user200\Desktop\새 폴더\KakaoTalk_20220321_09362861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44817"/>
            <a:ext cx="2861300" cy="3815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760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내용 개체 틀 2"/>
          <p:cNvSpPr txBox="1">
            <a:spLocks/>
          </p:cNvSpPr>
          <p:nvPr/>
        </p:nvSpPr>
        <p:spPr>
          <a:xfrm>
            <a:off x="179512" y="5659885"/>
            <a:ext cx="2861302" cy="335127"/>
          </a:xfrm>
          <a:prstGeom prst="rect">
            <a:avLst/>
          </a:prstGeom>
        </p:spPr>
        <p:txBody>
          <a:bodyPr vert="horz">
            <a:noAutofit/>
          </a:bodyPr>
          <a:lstStyle>
            <a:lvl1pPr marL="365760" indent="-256032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•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58368" indent="-246888" algn="l" rtl="0" eaLnBrk="1" latinLnBrk="1" hangingPunct="1">
              <a:spcBef>
                <a:spcPts val="300"/>
              </a:spcBef>
              <a:buClr>
                <a:schemeClr val="accent2"/>
              </a:buClr>
              <a:buFont typeface="Georgia"/>
              <a:buChar char="▫"/>
              <a:defRPr kumimoji="0" sz="1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923544" indent="-219456" algn="l" rtl="0" eaLnBrk="1" latinLnBrk="1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179576" indent="-201168" algn="l" rtl="0" eaLnBrk="1" latinLnBrk="1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389888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5pPr>
            <a:lvl6pPr marL="1609344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6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5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8pPr>
            <a:lvl9pPr marL="2240280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400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9728" indent="0" algn="ctr">
              <a:buNone/>
            </a:pPr>
            <a:r>
              <a:rPr lang="en-US" altLang="ko-KR" sz="1600" dirty="0" smtClean="0"/>
              <a:t>4. </a:t>
            </a:r>
            <a:r>
              <a:rPr lang="ko-KR" altLang="en-US" sz="1600" dirty="0" smtClean="0"/>
              <a:t>검사시작 및 </a:t>
            </a:r>
            <a:r>
              <a:rPr lang="en-US" altLang="ko-KR" sz="1600" dirty="0" smtClean="0"/>
              <a:t>Center</a:t>
            </a:r>
            <a:r>
              <a:rPr lang="ko-KR" altLang="en-US" sz="1600" dirty="0" smtClean="0"/>
              <a:t>맞추기</a:t>
            </a:r>
            <a:endParaRPr lang="en-US" altLang="ko-KR" sz="1600" dirty="0" smtClean="0"/>
          </a:p>
        </p:txBody>
      </p:sp>
      <p:sp>
        <p:nvSpPr>
          <p:cNvPr id="15" name="내용 개체 틀 2"/>
          <p:cNvSpPr txBox="1">
            <a:spLocks/>
          </p:cNvSpPr>
          <p:nvPr/>
        </p:nvSpPr>
        <p:spPr>
          <a:xfrm>
            <a:off x="3177199" y="5659885"/>
            <a:ext cx="2861302" cy="335136"/>
          </a:xfrm>
          <a:prstGeom prst="rect">
            <a:avLst/>
          </a:prstGeom>
        </p:spPr>
        <p:txBody>
          <a:bodyPr vert="horz">
            <a:normAutofit fontScale="92500" lnSpcReduction="20000"/>
          </a:bodyPr>
          <a:lstStyle>
            <a:lvl1pPr marL="365760" indent="-256032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•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58368" indent="-246888" algn="l" rtl="0" eaLnBrk="1" latinLnBrk="1" hangingPunct="1">
              <a:spcBef>
                <a:spcPts val="300"/>
              </a:spcBef>
              <a:buClr>
                <a:schemeClr val="accent2"/>
              </a:buClr>
              <a:buFont typeface="Georgia"/>
              <a:buChar char="▫"/>
              <a:defRPr kumimoji="0" sz="1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923544" indent="-219456" algn="l" rtl="0" eaLnBrk="1" latinLnBrk="1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179576" indent="-201168" algn="l" rtl="0" eaLnBrk="1" latinLnBrk="1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389888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5pPr>
            <a:lvl6pPr marL="1609344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6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5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8pPr>
            <a:lvl9pPr marL="2240280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400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9728" indent="0" algn="ctr">
              <a:buNone/>
            </a:pPr>
            <a:r>
              <a:rPr lang="en-US" altLang="ko-KR" dirty="0" smtClean="0"/>
              <a:t>5. </a:t>
            </a:r>
            <a:r>
              <a:rPr lang="ko-KR" altLang="en-US" dirty="0" smtClean="0"/>
              <a:t>주의사항 </a:t>
            </a:r>
            <a:r>
              <a:rPr lang="ko-KR" altLang="en-US" sz="1900" dirty="0" err="1" smtClean="0"/>
              <a:t>설명후</a:t>
            </a:r>
            <a:r>
              <a:rPr lang="ko-KR" altLang="en-US" dirty="0" smtClean="0"/>
              <a:t> 퇴장</a:t>
            </a:r>
            <a:endParaRPr lang="en-US" altLang="ko-KR" dirty="0" smtClean="0"/>
          </a:p>
          <a:p>
            <a:pPr marL="109728" indent="0" algn="ctr">
              <a:buNone/>
            </a:pPr>
            <a:endParaRPr lang="ko-KR" altLang="en-US" dirty="0"/>
          </a:p>
        </p:txBody>
      </p:sp>
      <p:sp>
        <p:nvSpPr>
          <p:cNvPr id="18" name="내용 개체 틀 2"/>
          <p:cNvSpPr txBox="1">
            <a:spLocks/>
          </p:cNvSpPr>
          <p:nvPr/>
        </p:nvSpPr>
        <p:spPr>
          <a:xfrm>
            <a:off x="6150147" y="5659893"/>
            <a:ext cx="2861302" cy="335127"/>
          </a:xfrm>
          <a:prstGeom prst="rect">
            <a:avLst/>
          </a:prstGeom>
        </p:spPr>
        <p:txBody>
          <a:bodyPr vert="horz">
            <a:noAutofit/>
          </a:bodyPr>
          <a:lstStyle>
            <a:lvl1pPr marL="365760" indent="-256032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•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58368" indent="-246888" algn="l" rtl="0" eaLnBrk="1" latinLnBrk="1" hangingPunct="1">
              <a:spcBef>
                <a:spcPts val="300"/>
              </a:spcBef>
              <a:buClr>
                <a:schemeClr val="accent2"/>
              </a:buClr>
              <a:buFont typeface="Georgia"/>
              <a:buChar char="▫"/>
              <a:defRPr kumimoji="0" sz="1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923544" indent="-219456" algn="l" rtl="0" eaLnBrk="1" latinLnBrk="1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179576" indent="-201168" algn="l" rtl="0" eaLnBrk="1" latinLnBrk="1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389888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5pPr>
            <a:lvl6pPr marL="1609344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6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5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8pPr>
            <a:lvl9pPr marL="2240280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400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9728" indent="0" algn="ctr">
              <a:buNone/>
            </a:pPr>
            <a:r>
              <a:rPr lang="en-US" altLang="ko-KR" sz="1800" dirty="0" smtClean="0"/>
              <a:t>6. </a:t>
            </a:r>
            <a:r>
              <a:rPr lang="ko-KR" altLang="en-US" sz="1800" dirty="0" smtClean="0"/>
              <a:t>검사종료 후 환자빼기</a:t>
            </a:r>
            <a:endParaRPr lang="en-US" altLang="ko-KR" sz="1800" dirty="0" smtClean="0"/>
          </a:p>
        </p:txBody>
      </p:sp>
      <p:pic>
        <p:nvPicPr>
          <p:cNvPr id="3075" name="Picture 3" descr="C:\Users\user200\Desktop\새 폴더\KakaoTalk_20220321_093501630_2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44814"/>
            <a:ext cx="2861301" cy="3815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user200\Desktop\새 폴더\KakaoTalk_20220321_093501630_2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1469" y="1844813"/>
            <a:ext cx="2867032" cy="3815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C:\Users\user200\Desktop\새 폴더\KakaoTalk_20220321_093501630_2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0147" y="1844813"/>
            <a:ext cx="2891499" cy="3815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179512" y="620688"/>
            <a:ext cx="8831937" cy="1066800"/>
          </a:xfrm>
        </p:spPr>
        <p:txBody>
          <a:bodyPr>
            <a:noAutofit/>
          </a:bodyPr>
          <a:lstStyle/>
          <a:p>
            <a:pPr algn="ctr"/>
            <a:r>
              <a:rPr lang="ko-KR" altLang="en-US" b="1" dirty="0">
                <a:solidFill>
                  <a:schemeClr val="tx1"/>
                </a:solidFill>
              </a:rPr>
              <a:t>코로나</a:t>
            </a:r>
            <a:r>
              <a:rPr lang="en-US" altLang="ko-KR" b="1" dirty="0">
                <a:solidFill>
                  <a:schemeClr val="tx1"/>
                </a:solidFill>
              </a:rPr>
              <a:t>-19(COVID-19) </a:t>
            </a:r>
            <a:r>
              <a:rPr lang="ko-KR" altLang="en-US" b="1" dirty="0">
                <a:solidFill>
                  <a:schemeClr val="tx1"/>
                </a:solidFill>
              </a:rPr>
              <a:t>영상검사</a:t>
            </a:r>
            <a:r>
              <a:rPr lang="en-US" altLang="ko-KR" b="1" dirty="0">
                <a:solidFill>
                  <a:schemeClr val="tx1"/>
                </a:solidFill>
              </a:rPr>
              <a:t/>
            </a:r>
            <a:br>
              <a:rPr lang="en-US" altLang="ko-KR" b="1" dirty="0">
                <a:solidFill>
                  <a:schemeClr val="tx1"/>
                </a:solidFill>
              </a:rPr>
            </a:br>
            <a:r>
              <a:rPr lang="ko-KR" altLang="en-US" b="1" dirty="0">
                <a:solidFill>
                  <a:schemeClr val="tx1"/>
                </a:solidFill>
              </a:rPr>
              <a:t>응대방법 및 검사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922540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39180" y="620688"/>
            <a:ext cx="7731505" cy="1066800"/>
          </a:xfrm>
        </p:spPr>
        <p:txBody>
          <a:bodyPr>
            <a:noAutofit/>
          </a:bodyPr>
          <a:lstStyle/>
          <a:p>
            <a:pPr algn="ctr"/>
            <a:r>
              <a:rPr lang="ko-KR" altLang="en-US" b="1" dirty="0">
                <a:solidFill>
                  <a:schemeClr val="tx1"/>
                </a:solidFill>
              </a:rPr>
              <a:t>코로나</a:t>
            </a:r>
            <a:r>
              <a:rPr lang="en-US" altLang="ko-KR" b="1" dirty="0">
                <a:solidFill>
                  <a:schemeClr val="tx1"/>
                </a:solidFill>
              </a:rPr>
              <a:t>-19(COVID-19) </a:t>
            </a:r>
            <a:r>
              <a:rPr lang="ko-KR" altLang="en-US" b="1" dirty="0">
                <a:solidFill>
                  <a:schemeClr val="tx1"/>
                </a:solidFill>
              </a:rPr>
              <a:t>영상검사</a:t>
            </a:r>
            <a:r>
              <a:rPr lang="en-US" altLang="ko-KR" b="1" dirty="0">
                <a:solidFill>
                  <a:schemeClr val="tx1"/>
                </a:solidFill>
              </a:rPr>
              <a:t/>
            </a:r>
            <a:br>
              <a:rPr lang="en-US" altLang="ko-KR" b="1" dirty="0">
                <a:solidFill>
                  <a:schemeClr val="tx1"/>
                </a:solidFill>
              </a:rPr>
            </a:br>
            <a:r>
              <a:rPr lang="ko-KR" altLang="en-US" b="1" dirty="0">
                <a:solidFill>
                  <a:schemeClr val="tx1"/>
                </a:solidFill>
              </a:rPr>
              <a:t>응대방법 및 검사</a:t>
            </a:r>
          </a:p>
        </p:txBody>
      </p:sp>
      <p:sp>
        <p:nvSpPr>
          <p:cNvPr id="18" name="내용 개체 틀 2"/>
          <p:cNvSpPr txBox="1">
            <a:spLocks/>
          </p:cNvSpPr>
          <p:nvPr/>
        </p:nvSpPr>
        <p:spPr>
          <a:xfrm>
            <a:off x="755575" y="5659893"/>
            <a:ext cx="7659497" cy="335127"/>
          </a:xfrm>
          <a:prstGeom prst="rect">
            <a:avLst/>
          </a:prstGeom>
        </p:spPr>
        <p:txBody>
          <a:bodyPr vert="horz">
            <a:noAutofit/>
          </a:bodyPr>
          <a:lstStyle>
            <a:lvl1pPr marL="365760" indent="-256032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•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58368" indent="-246888" algn="l" rtl="0" eaLnBrk="1" latinLnBrk="1" hangingPunct="1">
              <a:spcBef>
                <a:spcPts val="300"/>
              </a:spcBef>
              <a:buClr>
                <a:schemeClr val="accent2"/>
              </a:buClr>
              <a:buFont typeface="Georgia"/>
              <a:buChar char="▫"/>
              <a:defRPr kumimoji="0" sz="1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923544" indent="-219456" algn="l" rtl="0" eaLnBrk="1" latinLnBrk="1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179576" indent="-201168" algn="l" rtl="0" eaLnBrk="1" latinLnBrk="1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389888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5pPr>
            <a:lvl6pPr marL="1609344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6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5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8pPr>
            <a:lvl9pPr marL="2240280" indent="-182880" algn="l" rtl="0" eaLnBrk="1" latinLnBrk="1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400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9728" indent="0" algn="ctr">
              <a:buNone/>
            </a:pPr>
            <a:r>
              <a:rPr lang="en-US" altLang="ko-KR" sz="1800" dirty="0"/>
              <a:t>7</a:t>
            </a:r>
            <a:r>
              <a:rPr lang="en-US" altLang="ko-KR" sz="1800" dirty="0" smtClean="0"/>
              <a:t>. </a:t>
            </a:r>
            <a:r>
              <a:rPr lang="ko-KR" altLang="en-US" sz="1800" dirty="0" smtClean="0"/>
              <a:t>방역소독진행</a:t>
            </a:r>
            <a:r>
              <a:rPr lang="en-US" altLang="ko-KR" sz="1800" dirty="0" smtClean="0"/>
              <a:t>, </a:t>
            </a:r>
            <a:r>
              <a:rPr lang="ko-KR" altLang="en-US" sz="1800" dirty="0" smtClean="0"/>
              <a:t>커버제거</a:t>
            </a:r>
            <a:r>
              <a:rPr lang="en-US" altLang="ko-KR" sz="1800" dirty="0" smtClean="0"/>
              <a:t>, </a:t>
            </a:r>
            <a:r>
              <a:rPr lang="ko-KR" altLang="en-US" sz="1800" dirty="0" smtClean="0"/>
              <a:t>장비</a:t>
            </a:r>
            <a:r>
              <a:rPr lang="en-US" altLang="ko-KR" sz="1800" dirty="0" smtClean="0"/>
              <a:t>off</a:t>
            </a:r>
            <a:r>
              <a:rPr lang="ko-KR" altLang="en-US" sz="1800" dirty="0" smtClean="0"/>
              <a:t>이후 퇴장</a:t>
            </a:r>
            <a:endParaRPr lang="en-US" altLang="ko-KR" sz="1800" dirty="0" smtClean="0"/>
          </a:p>
        </p:txBody>
      </p:sp>
      <p:pic>
        <p:nvPicPr>
          <p:cNvPr id="8194" name="Picture 2" descr="C:\Users\user200\Desktop\새 폴더\KakaoTalk_20220321_093616969_0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844805"/>
            <a:ext cx="3483033" cy="3815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C:\Users\user200\Desktop\새 폴더\KakaoTalk_20220321_093546026_0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844814"/>
            <a:ext cx="3502079" cy="3815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0669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0" y="5791200"/>
            <a:ext cx="9144000" cy="1066800"/>
          </a:xfrm>
        </p:spPr>
        <p:txBody>
          <a:bodyPr>
            <a:normAutofit/>
          </a:bodyPr>
          <a:lstStyle/>
          <a:p>
            <a:pPr algn="ctr"/>
            <a:r>
              <a:rPr lang="en-US" altLang="ko-KR" dirty="0" smtClean="0">
                <a:solidFill>
                  <a:srgbClr val="FFC000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Thank </a:t>
            </a:r>
            <a:r>
              <a:rPr lang="en-US" altLang="ko-KR" dirty="0">
                <a:solidFill>
                  <a:srgbClr val="FFC000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you for your </a:t>
            </a:r>
            <a:r>
              <a:rPr lang="en-US" altLang="ko-KR" dirty="0" smtClean="0">
                <a:solidFill>
                  <a:srgbClr val="FFC000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attention!</a:t>
            </a:r>
            <a:endParaRPr lang="ko-KR" altLang="en-US" b="1" dirty="0">
              <a:solidFill>
                <a:srgbClr val="FFC000"/>
              </a:solidFill>
              <a:latin typeface="HY견명조" panose="02030600000101010101" pitchFamily="18" charset="-127"/>
              <a:ea typeface="HY견명조" panose="02030600000101010101" pitchFamily="18" charset="-127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039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11777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도시">
  <a:themeElements>
    <a:clrScheme name="도시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도시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도시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2918</TotalTime>
  <Words>1184</Words>
  <Application>Microsoft Office PowerPoint</Application>
  <PresentationFormat>화면 슬라이드 쇼(4:3)</PresentationFormat>
  <Paragraphs>247</Paragraphs>
  <Slides>40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40</vt:i4>
      </vt:variant>
    </vt:vector>
  </HeadingPairs>
  <TitlesOfParts>
    <vt:vector size="41" baseType="lpstr">
      <vt:lpstr>도시</vt:lpstr>
      <vt:lpstr> 고객만족을 최우선으로 하는 영상의학실의 변화</vt:lpstr>
      <vt:lpstr>목 차</vt:lpstr>
      <vt:lpstr>의료원의 미션</vt:lpstr>
      <vt:lpstr>의료원의 비전 </vt:lpstr>
      <vt:lpstr>영상의학실 장비소개</vt:lpstr>
      <vt:lpstr>영상의학실 장비소개</vt:lpstr>
      <vt:lpstr>고객응대의 기본</vt:lpstr>
      <vt:lpstr>고객응대의 기본</vt:lpstr>
      <vt:lpstr>고객응대의 기본</vt:lpstr>
      <vt:lpstr>고객응대시 다른 사항으로는?</vt:lpstr>
      <vt:lpstr>영상의학실 전경</vt:lpstr>
      <vt:lpstr>초음파실 전경</vt:lpstr>
      <vt:lpstr>X-ray 고객응대 및 검사 </vt:lpstr>
      <vt:lpstr>CT 고객응대 및 검사 </vt:lpstr>
      <vt:lpstr>CT안정실 전경</vt:lpstr>
      <vt:lpstr>CT안정실 고객응대 및 검사 </vt:lpstr>
      <vt:lpstr>조영제란 무엇인가?</vt:lpstr>
      <vt:lpstr>CT실 조영제 검사</vt:lpstr>
      <vt:lpstr>CT실 조영제 검사 시 주의점?</vt:lpstr>
      <vt:lpstr>조영제의 부작용?</vt:lpstr>
      <vt:lpstr>조영제의 부작용?</vt:lpstr>
      <vt:lpstr>조영제의 부작용?</vt:lpstr>
      <vt:lpstr>MRI 고객응대 및 검사 </vt:lpstr>
      <vt:lpstr>검사 시 주의사항?(낙상)</vt:lpstr>
      <vt:lpstr>검사 시 주의사항?(환자확인)</vt:lpstr>
      <vt:lpstr>검사 시 주의사항?(MRI검사시)</vt:lpstr>
      <vt:lpstr>대표적 사건 소개</vt:lpstr>
      <vt:lpstr>대표적 사건 소개</vt:lpstr>
      <vt:lpstr>고객분들이 많이 궁금해 하는 사항?</vt:lpstr>
      <vt:lpstr>코로나와 오미크론 바이러스란?</vt:lpstr>
      <vt:lpstr>코로나와 오미크론 바이러스란?</vt:lpstr>
      <vt:lpstr>코로나-19(COVID-19) 영상검사 검사 전 준비</vt:lpstr>
      <vt:lpstr>코로나-19(COVID-19) 영상검사 검사 전 준비</vt:lpstr>
      <vt:lpstr>코로나-19(COVID-19) 영상검사 검사 전 준비</vt:lpstr>
      <vt:lpstr>코로나-19(COVID-19) 영상검사 검사 전 준비</vt:lpstr>
      <vt:lpstr>코로나-19(COVID-19) 영상검사 검사 전 준비</vt:lpstr>
      <vt:lpstr>코로나-19(COVID-19) 영상검사 응대방법 및 검사</vt:lpstr>
      <vt:lpstr>코로나-19(COVID-19) 영상검사 응대방법 및 검사</vt:lpstr>
      <vt:lpstr>코로나-19(COVID-19) 영상검사 응대방법 및 검사</vt:lpstr>
      <vt:lpstr>Thank you for your attention!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고객만족을 최우선으로 하는 영상의학실의 변화</dc:title>
  <dc:creator>user200</dc:creator>
  <cp:lastModifiedBy>NWMC</cp:lastModifiedBy>
  <cp:revision>301</cp:revision>
  <dcterms:created xsi:type="dcterms:W3CDTF">2022-03-15T05:22:36Z</dcterms:created>
  <dcterms:modified xsi:type="dcterms:W3CDTF">2022-06-16T23:35:01Z</dcterms:modified>
</cp:coreProperties>
</file>