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61" r:id="rId4"/>
    <p:sldId id="265" r:id="rId5"/>
    <p:sldId id="264" r:id="rId6"/>
    <p:sldId id="271" r:id="rId7"/>
    <p:sldId id="272" r:id="rId8"/>
    <p:sldId id="267" r:id="rId9"/>
    <p:sldId id="268" r:id="rId10"/>
    <p:sldId id="275" r:id="rId11"/>
    <p:sldId id="276" r:id="rId12"/>
    <p:sldId id="273" r:id="rId13"/>
    <p:sldId id="274" r:id="rId14"/>
    <p:sldId id="277" r:id="rId15"/>
    <p:sldId id="270" r:id="rId16"/>
    <p:sldId id="278" r:id="rId17"/>
    <p:sldId id="282" r:id="rId18"/>
    <p:sldId id="279" r:id="rId19"/>
    <p:sldId id="280" r:id="rId20"/>
    <p:sldId id="260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A0D4"/>
    <a:srgbClr val="3A8ECC"/>
    <a:srgbClr val="63AEE7"/>
    <a:srgbClr val="38AEAE"/>
    <a:srgbClr val="0F5299"/>
    <a:srgbClr val="409DE1"/>
    <a:srgbClr val="40C2C2"/>
    <a:srgbClr val="FF7171"/>
    <a:srgbClr val="115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6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426" y="-300"/>
      </p:cViewPr>
      <p:guideLst>
        <p:guide orient="horz" pos="216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34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97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38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798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29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63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02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07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90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11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2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8E01C-913C-4C66-B277-FF9F8111253E}" type="datetimeFigureOut">
              <a:rPr lang="ko-KR" altLang="en-US" smtClean="0"/>
              <a:t>2022-05-27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30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6.png"/><Relationship Id="rId5" Type="http://schemas.openxmlformats.org/officeDocument/2006/relationships/image" Target="../media/image31.jpeg"/><Relationship Id="rId10" Type="http://schemas.openxmlformats.org/officeDocument/2006/relationships/image" Target="../media/image5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6.png"/><Relationship Id="rId5" Type="http://schemas.openxmlformats.org/officeDocument/2006/relationships/image" Target="../media/image39.png"/><Relationship Id="rId10" Type="http://schemas.openxmlformats.org/officeDocument/2006/relationships/image" Target="../media/image5.png"/><Relationship Id="rId4" Type="http://schemas.openxmlformats.org/officeDocument/2006/relationships/image" Target="../media/image38.pn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11" Type="http://schemas.openxmlformats.org/officeDocument/2006/relationships/image" Target="../media/image6.png"/><Relationship Id="rId5" Type="http://schemas.openxmlformats.org/officeDocument/2006/relationships/image" Target="../media/image47.jpeg"/><Relationship Id="rId10" Type="http://schemas.openxmlformats.org/officeDocument/2006/relationships/image" Target="../media/image5.pn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.png"/><Relationship Id="rId5" Type="http://schemas.openxmlformats.org/officeDocument/2006/relationships/image" Target="../media/image55.jpeg"/><Relationship Id="rId10" Type="http://schemas.openxmlformats.org/officeDocument/2006/relationships/image" Target="../media/image5.png"/><Relationship Id="rId4" Type="http://schemas.openxmlformats.org/officeDocument/2006/relationships/image" Target="../media/image54.jpe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.png"/><Relationship Id="rId5" Type="http://schemas.openxmlformats.org/officeDocument/2006/relationships/image" Target="../media/image63.jpeg"/><Relationship Id="rId10" Type="http://schemas.openxmlformats.org/officeDocument/2006/relationships/image" Target="../media/image5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11" Type="http://schemas.openxmlformats.org/officeDocument/2006/relationships/image" Target="../media/image6.png"/><Relationship Id="rId5" Type="http://schemas.openxmlformats.org/officeDocument/2006/relationships/image" Target="../media/image71.jpeg"/><Relationship Id="rId10" Type="http://schemas.openxmlformats.org/officeDocument/2006/relationships/image" Target="../media/image5.pn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6.png"/><Relationship Id="rId7" Type="http://schemas.openxmlformats.org/officeDocument/2006/relationships/image" Target="../media/image8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6.png"/><Relationship Id="rId7" Type="http://schemas.openxmlformats.org/officeDocument/2006/relationships/image" Target="../media/image9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5" Type="http://schemas.openxmlformats.org/officeDocument/2006/relationships/image" Target="../media/image88.jpe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6.png"/><Relationship Id="rId7" Type="http://schemas.openxmlformats.org/officeDocument/2006/relationships/image" Target="../media/image9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11" Type="http://schemas.openxmlformats.org/officeDocument/2006/relationships/image" Target="../media/image6.png"/><Relationship Id="rId5" Type="http://schemas.openxmlformats.org/officeDocument/2006/relationships/image" Target="../media/image112.jpeg"/><Relationship Id="rId10" Type="http://schemas.openxmlformats.org/officeDocument/2006/relationships/image" Target="../media/image5.pn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27" t="62006" b="1536"/>
          <a:stretch/>
        </p:blipFill>
        <p:spPr>
          <a:xfrm>
            <a:off x="7290262" y="3998422"/>
            <a:ext cx="1853738" cy="172904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6237312"/>
            <a:ext cx="1691680" cy="341871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864000"/>
            <a:ext cx="3237257" cy="3731075"/>
          </a:xfrm>
          <a:prstGeom prst="rect">
            <a:avLst/>
          </a:prstGeom>
        </p:spPr>
      </p:pic>
      <p:grpSp>
        <p:nvGrpSpPr>
          <p:cNvPr id="50" name="그룹 49"/>
          <p:cNvGrpSpPr/>
          <p:nvPr/>
        </p:nvGrpSpPr>
        <p:grpSpPr>
          <a:xfrm>
            <a:off x="0" y="1052735"/>
            <a:ext cx="2885203" cy="2943585"/>
            <a:chOff x="0" y="1052735"/>
            <a:chExt cx="2885203" cy="2943585"/>
          </a:xfrm>
        </p:grpSpPr>
        <p:pic>
          <p:nvPicPr>
            <p:cNvPr id="51" name="그림 5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83" r="68900" b="44608"/>
            <a:stretch/>
          </p:blipFill>
          <p:spPr>
            <a:xfrm>
              <a:off x="0" y="1115218"/>
              <a:ext cx="2843808" cy="2673822"/>
            </a:xfrm>
            <a:prstGeom prst="rect">
              <a:avLst/>
            </a:prstGeom>
          </p:spPr>
        </p:pic>
        <p:sp>
          <p:nvSpPr>
            <p:cNvPr id="52" name="직사각형 51"/>
            <p:cNvSpPr/>
            <p:nvPr/>
          </p:nvSpPr>
          <p:spPr>
            <a:xfrm>
              <a:off x="899999" y="1052736"/>
              <a:ext cx="36000" cy="2943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0" y="1979999"/>
              <a:ext cx="2885202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835999" y="1052735"/>
              <a:ext cx="36000" cy="2943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1" y="2879999"/>
              <a:ext cx="1979712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 flipH="1">
              <a:off x="2766433" y="1116000"/>
              <a:ext cx="106459" cy="2880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" y="3780000"/>
              <a:ext cx="2885202" cy="81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936000" y="2892284"/>
              <a:ext cx="930479" cy="9687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836000" y="2001503"/>
              <a:ext cx="1049203" cy="18595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" y="2661145"/>
            <a:ext cx="914399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 dirty="0" smtClean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 남원의료원</a:t>
            </a:r>
            <a:endParaRPr lang="en-US" altLang="ko-KR" sz="2400" dirty="0" smtClean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기능보강사업 추진 현황 및 중장기 추진 계획</a:t>
            </a:r>
            <a:endParaRPr lang="ko-KR" altLang="en-US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544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38229" y="4836540"/>
            <a:ext cx="4405771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26541" y="355342"/>
            <a:ext cx="2717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CONTENT</a:t>
            </a:r>
            <a:endParaRPr lang="ko-KR" altLang="en-US" sz="4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494687"/>
            <a:ext cx="90000" cy="504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3708000" y="18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56673" y="1881342"/>
            <a:ext cx="4443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남원의료원 시설</a:t>
            </a:r>
            <a:r>
              <a:rPr lang="en-US" altLang="ko-KR" sz="2000" b="1" dirty="0" smtClean="0">
                <a:latin typeface="맑은 고딕"/>
                <a:ea typeface="맑은 고딕"/>
              </a:rPr>
              <a:t>·</a:t>
            </a:r>
            <a:r>
              <a:rPr lang="ko-KR" altLang="en-US" sz="2000" b="1" dirty="0" smtClean="0">
                <a:latin typeface="맑은 고딕"/>
                <a:ea typeface="맑은 고딕"/>
              </a:rPr>
              <a:t>장비 </a:t>
            </a:r>
            <a:r>
              <a:rPr lang="ko-KR" altLang="en-US" sz="2000" b="1" dirty="0" smtClean="0">
                <a:latin typeface="+mj-ea"/>
                <a:ea typeface="+mj-ea"/>
              </a:rPr>
              <a:t>현황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56675" y="3681342"/>
            <a:ext cx="4443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</a:rPr>
              <a:t>기능보강사업 추진현황</a:t>
            </a:r>
            <a:r>
              <a:rPr lang="en-US" altLang="ko-KR" sz="2000" b="1" dirty="0" smtClean="0">
                <a:latin typeface="+mj-ea"/>
              </a:rPr>
              <a:t>(2017~2021)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56673" y="2781342"/>
            <a:ext cx="444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기능보강사업 </a:t>
            </a:r>
            <a:r>
              <a:rPr lang="ko-KR" altLang="en-US" sz="2000" b="1" dirty="0" err="1" smtClean="0">
                <a:latin typeface="+mj-ea"/>
                <a:ea typeface="+mj-ea"/>
              </a:rPr>
              <a:t>총괄표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56673" y="4581342"/>
            <a:ext cx="444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+mj-ea"/>
                <a:ea typeface="+mj-ea"/>
              </a:rPr>
              <a:t>2022~2026</a:t>
            </a:r>
            <a:r>
              <a:rPr lang="ko-KR" altLang="en-US" sz="2000" b="1" dirty="0" smtClean="0">
                <a:latin typeface="+mj-ea"/>
                <a:ea typeface="+mj-ea"/>
              </a:rPr>
              <a:t>년</a:t>
            </a:r>
            <a:r>
              <a:rPr lang="en-US" altLang="ko-KR" sz="2000" b="1" dirty="0" smtClean="0">
                <a:latin typeface="+mj-ea"/>
                <a:ea typeface="+mj-ea"/>
              </a:rPr>
              <a:t>(5</a:t>
            </a:r>
            <a:r>
              <a:rPr lang="ko-KR" altLang="en-US" sz="2000" b="1" dirty="0" smtClean="0">
                <a:latin typeface="+mj-ea"/>
                <a:ea typeface="+mj-ea"/>
              </a:rPr>
              <a:t>개년</a:t>
            </a:r>
            <a:r>
              <a:rPr lang="en-US" altLang="ko-KR" sz="2000" b="1" dirty="0" smtClean="0">
                <a:latin typeface="+mj-ea"/>
                <a:ea typeface="+mj-ea"/>
              </a:rPr>
              <a:t>) </a:t>
            </a:r>
            <a:r>
              <a:rPr lang="ko-KR" altLang="en-US" sz="2000" b="1" dirty="0" smtClean="0">
                <a:latin typeface="+mj-ea"/>
                <a:ea typeface="+mj-ea"/>
              </a:rPr>
              <a:t>추진계획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grpSp>
        <p:nvGrpSpPr>
          <p:cNvPr id="85" name="그룹 84"/>
          <p:cNvGrpSpPr/>
          <p:nvPr/>
        </p:nvGrpSpPr>
        <p:grpSpPr>
          <a:xfrm>
            <a:off x="0" y="1116000"/>
            <a:ext cx="2772000" cy="2666473"/>
            <a:chOff x="0" y="1116000"/>
            <a:chExt cx="2772000" cy="2666473"/>
          </a:xfrm>
        </p:grpSpPr>
        <p:grpSp>
          <p:nvGrpSpPr>
            <p:cNvPr id="86" name="그룹 85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88" name="그룹 87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</p:grpSpPr>
            <p:sp>
              <p:nvSpPr>
                <p:cNvPr id="104" name="직사각형 103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직각 삼각형 104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9" name="그룹 88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102" name="직사각형 101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직각 삼각형 102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0" name="그룹 89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100" name="직사각형 99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1" name="직각 삼각형 100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1" name="그룹 90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</p:grpSpPr>
            <p:sp>
              <p:nvSpPr>
                <p:cNvPr id="98" name="직사각형 97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직각 삼각형 98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2" name="그룹 91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</p:grpSpPr>
            <p:sp>
              <p:nvSpPr>
                <p:cNvPr id="96" name="직사각형 95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직각 삼각형 96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3" name="그룹 92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94" name="직사각형 93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직각 삼각형 94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87" name="직사각형 86"/>
            <p:cNvSpPr/>
            <p:nvPr/>
          </p:nvSpPr>
          <p:spPr>
            <a:xfrm>
              <a:off x="0" y="1116000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3" name="타원 42"/>
          <p:cNvSpPr/>
          <p:nvPr/>
        </p:nvSpPr>
        <p:spPr>
          <a:xfrm>
            <a:off x="3708000" y="27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3708000" y="36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3708000" y="4565397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4720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77793"/>
            <a:ext cx="4257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1. </a:t>
            </a:r>
            <a:r>
              <a:rPr lang="ko-KR" altLang="en-US" sz="1400" b="1" dirty="0" smtClean="0">
                <a:latin typeface="+mj-ea"/>
              </a:rPr>
              <a:t>남원의료원 </a:t>
            </a:r>
            <a:r>
              <a:rPr lang="ko-KR" altLang="en-US" sz="1400" b="1" dirty="0">
                <a:latin typeface="+mj-ea"/>
              </a:rPr>
              <a:t>시설</a:t>
            </a:r>
            <a:r>
              <a:rPr lang="en-US" altLang="ko-KR" sz="1400" b="1" dirty="0">
                <a:latin typeface="맑은 고딕"/>
              </a:rPr>
              <a:t>·</a:t>
            </a:r>
            <a:r>
              <a:rPr lang="ko-KR" altLang="en-US" sz="1400" b="1" dirty="0">
                <a:latin typeface="맑은 고딕"/>
              </a:rPr>
              <a:t>장비 </a:t>
            </a:r>
            <a:r>
              <a:rPr lang="ko-KR" altLang="en-US" sz="1400" b="1" dirty="0" smtClean="0">
                <a:latin typeface="+mj-ea"/>
              </a:rPr>
              <a:t>현황</a:t>
            </a:r>
            <a:endParaRPr lang="ko-KR" altLang="en-US" sz="1400" b="1" dirty="0">
              <a:latin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681933"/>
              </p:ext>
            </p:extLst>
          </p:nvPr>
        </p:nvGraphicFramePr>
        <p:xfrm>
          <a:off x="266328" y="1372766"/>
          <a:ext cx="8549198" cy="2757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456"/>
                <a:gridCol w="4465468"/>
                <a:gridCol w="2157274"/>
              </a:tblGrid>
              <a:tr h="3048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주소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전북 남원시 충정로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365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지역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지구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자연녹지지역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도시계획시설지구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종합의료시설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건축연도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1999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년도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종별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300" dirty="0" err="1" smtClean="0">
                          <a:solidFill>
                            <a:schemeClr val="tx1"/>
                          </a:solidFill>
                        </a:rPr>
                        <a:t>병상수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종합병원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/253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병상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대지면적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110,916.00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rPr>
                        <a:t>㎡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1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건축면적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7,030.55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맑은 고딕"/>
                          <a:ea typeface="+mn-ea"/>
                        </a:rPr>
                        <a:t>㎡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8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전체연면적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42,070.90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latin typeface="맑은 고딕"/>
                          <a:ea typeface="+mn-ea"/>
                        </a:rPr>
                        <a:t>㎡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장례식장을 포함한 면적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48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주차대수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539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법정기준 </a:t>
                      </a: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</a:rPr>
                        <a:t>257</a:t>
                      </a:r>
                      <a:r>
                        <a:rPr lang="ko-KR" altLang="en-US" sz="1300" dirty="0" smtClean="0">
                          <a:solidFill>
                            <a:schemeClr val="tx1"/>
                          </a:solidFill>
                        </a:rPr>
                        <a:t>대</a:t>
                      </a:r>
                      <a:endParaRPr lang="ko-KR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336291" y="886844"/>
            <a:ext cx="1284821" cy="307777"/>
            <a:chOff x="336291" y="1106386"/>
            <a:chExt cx="1284821" cy="307777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1106386"/>
              <a:ext cx="106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115BAC"/>
                  </a:solidFill>
                </a:rPr>
                <a:t>시설현황</a:t>
              </a:r>
              <a:endParaRPr lang="ko-KR" altLang="en-US" sz="1400" b="1" dirty="0">
                <a:solidFill>
                  <a:srgbClr val="115BAC"/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337346" y="4519536"/>
            <a:ext cx="1284821" cy="307777"/>
            <a:chOff x="336291" y="1106386"/>
            <a:chExt cx="1284821" cy="307777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2291" y="1106386"/>
              <a:ext cx="106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00B050"/>
                  </a:solidFill>
                </a:rPr>
                <a:t>장</a:t>
              </a:r>
              <a:r>
                <a:rPr lang="ko-KR" altLang="en-US" sz="1400" b="1" dirty="0">
                  <a:solidFill>
                    <a:srgbClr val="00B050"/>
                  </a:solidFill>
                </a:rPr>
                <a:t>비</a:t>
              </a:r>
              <a:r>
                <a:rPr lang="ko-KR" altLang="en-US" sz="1400" b="1" dirty="0" smtClean="0">
                  <a:solidFill>
                    <a:srgbClr val="00B050"/>
                  </a:solidFill>
                </a:rPr>
                <a:t>현황</a:t>
              </a:r>
              <a:endParaRPr lang="ko-KR" altLang="en-US" sz="14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09915" y="4944347"/>
            <a:ext cx="8496000" cy="1465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10000"/>
              </a:lnSpc>
            </a:pP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장비구분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1300" dirty="0" err="1" smtClean="0">
                <a:solidFill>
                  <a:schemeClr val="tx1"/>
                </a:solidFill>
                <a:latin typeface="+mj-ea"/>
                <a:ea typeface="+mj-ea"/>
              </a:rPr>
              <a:t>고위험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21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종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69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대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300" dirty="0" err="1">
                <a:solidFill>
                  <a:schemeClr val="tx1"/>
                </a:solidFill>
                <a:latin typeface="+mj-ea"/>
                <a:ea typeface="+mj-ea"/>
              </a:rPr>
              <a:t>중위험</a:t>
            </a:r>
            <a:r>
              <a:rPr lang="ko-KR" altLang="en-US" sz="13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13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종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65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대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임대장비 포함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ko-KR" altLang="en-US" sz="1300" dirty="0">
                <a:solidFill>
                  <a:schemeClr val="tx1"/>
                </a:solidFill>
                <a:latin typeface="+mj-ea"/>
                <a:ea typeface="+mj-ea"/>
              </a:rPr>
              <a:t>의료장비 </a:t>
            </a: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: MRI </a:t>
            </a:r>
            <a:r>
              <a:rPr lang="ko-KR" altLang="en-US" sz="1300" dirty="0">
                <a:solidFill>
                  <a:schemeClr val="tx1"/>
                </a:solidFill>
                <a:latin typeface="+mj-ea"/>
                <a:ea typeface="+mj-ea"/>
              </a:rPr>
              <a:t>등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215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종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543</a:t>
            </a:r>
            <a:r>
              <a:rPr lang="ko-KR" altLang="en-US" sz="1300" dirty="0" smtClean="0">
                <a:solidFill>
                  <a:schemeClr val="tx1"/>
                </a:solidFill>
                <a:latin typeface="+mj-ea"/>
                <a:ea typeface="+mj-ea"/>
              </a:rPr>
              <a:t>품목</a:t>
            </a:r>
            <a:endParaRPr lang="en-US" altLang="ko-KR" sz="13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1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              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- </a:t>
            </a: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MRI </a:t>
            </a:r>
            <a:r>
              <a:rPr lang="en-US" altLang="ko-KR" sz="1300" dirty="0" err="1">
                <a:solidFill>
                  <a:schemeClr val="tx1"/>
                </a:solidFill>
                <a:latin typeface="+mj-ea"/>
                <a:ea typeface="+mj-ea"/>
              </a:rPr>
              <a:t>ingenia</a:t>
            </a: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3.0T</a:t>
            </a:r>
          </a:p>
          <a:p>
            <a:pPr>
              <a:lnSpc>
                <a:spcPct val="11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             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- CT </a:t>
            </a:r>
            <a:r>
              <a:rPr lang="en-US" altLang="ko-KR" sz="1300" dirty="0" err="1">
                <a:solidFill>
                  <a:schemeClr val="tx1"/>
                </a:solidFill>
                <a:latin typeface="+mj-ea"/>
                <a:ea typeface="+mj-ea"/>
              </a:rPr>
              <a:t>somatom</a:t>
            </a: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Definition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AS</a:t>
            </a:r>
          </a:p>
          <a:p>
            <a:pPr>
              <a:lnSpc>
                <a:spcPct val="11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               - ANGIO </a:t>
            </a:r>
            <a:r>
              <a:rPr lang="en-US" altLang="ko-KR" sz="1300" dirty="0" err="1" smtClean="0">
                <a:solidFill>
                  <a:schemeClr val="tx1"/>
                </a:solidFill>
                <a:latin typeface="+mj-ea"/>
                <a:ea typeface="+mj-ea"/>
              </a:rPr>
              <a:t>Azurion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 7 B20/15</a:t>
            </a:r>
          </a:p>
          <a:p>
            <a:pPr>
              <a:lnSpc>
                <a:spcPct val="110000"/>
              </a:lnSpc>
            </a:pPr>
            <a:r>
              <a:rPr lang="en-US" altLang="ko-KR" sz="13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               - </a:t>
            </a:r>
            <a:r>
              <a:rPr lang="ko-KR" altLang="en-US" sz="1300" dirty="0">
                <a:solidFill>
                  <a:schemeClr val="tx1"/>
                </a:solidFill>
                <a:latin typeface="+mj-ea"/>
                <a:ea typeface="+mj-ea"/>
              </a:rPr>
              <a:t>초음파 </a:t>
            </a:r>
            <a:r>
              <a:rPr lang="ko-KR" altLang="en-US" sz="1300" dirty="0" err="1">
                <a:solidFill>
                  <a:schemeClr val="tx1"/>
                </a:solidFill>
                <a:latin typeface="+mj-ea"/>
                <a:ea typeface="+mj-ea"/>
              </a:rPr>
              <a:t>영상진단기</a:t>
            </a:r>
            <a:r>
              <a:rPr lang="ko-KR" altLang="en-US" sz="13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  <a:latin typeface="+mj-ea"/>
                <a:ea typeface="+mj-ea"/>
              </a:rPr>
              <a:t>EPIQ 7G</a:t>
            </a:r>
            <a:endParaRPr lang="en-US" altLang="ko-KR" sz="1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819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- 2 -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77793"/>
            <a:ext cx="4399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2</a:t>
            </a:r>
            <a:r>
              <a:rPr lang="en-US" altLang="ko-KR" sz="1400" b="1" dirty="0" smtClean="0">
                <a:latin typeface="+mj-ea"/>
              </a:rPr>
              <a:t>. </a:t>
            </a:r>
            <a:r>
              <a:rPr lang="ko-KR" altLang="en-US" sz="1400" b="1" dirty="0" smtClean="0">
                <a:latin typeface="+mj-ea"/>
              </a:rPr>
              <a:t>기능보강사업 </a:t>
            </a:r>
            <a:r>
              <a:rPr lang="ko-KR" altLang="en-US" sz="1400" b="1" dirty="0" err="1" smtClean="0">
                <a:latin typeface="+mj-ea"/>
              </a:rPr>
              <a:t>총괄표</a:t>
            </a:r>
            <a:endParaRPr lang="ko-KR" altLang="en-US" sz="1400" b="1" dirty="0">
              <a:latin typeface="+mj-ea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336291" y="886844"/>
            <a:ext cx="4466528" cy="307777"/>
            <a:chOff x="336291" y="1106386"/>
            <a:chExt cx="4466528" cy="307777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1106386"/>
              <a:ext cx="42505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기능보강사업 추진현황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(2017~2021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 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(378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억원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620440"/>
              </p:ext>
            </p:extLst>
          </p:nvPr>
        </p:nvGraphicFramePr>
        <p:xfrm>
          <a:off x="296871" y="1337256"/>
          <a:ext cx="8550258" cy="2207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28"/>
                <a:gridCol w="1426352"/>
                <a:gridCol w="1649218"/>
                <a:gridCol w="1675964"/>
                <a:gridCol w="1607712"/>
                <a:gridCol w="1549684"/>
              </a:tblGrid>
              <a:tr h="32087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60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54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73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113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818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시설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장비 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현대화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사업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외래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리모델링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(39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응급실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중환자실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분만실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(15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64770" marR="64770" marT="17907" marB="1790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수술실 및 지원시설 확충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(23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응급실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중환자실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분만실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(16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의료장비 보강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(24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급식주방 및 지원시설 확충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(24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음압격리병상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및 심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뇌혈관센터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확충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의료장비 보강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의료진 숙소 증축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(24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급식주방 및 지원시설 확충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(18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진단검사의학과 및 기타시설 보강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(33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인공신장투석실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(9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노후설비 교체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baseline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의료장비 보강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(25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64770" marR="64770" marT="17907" marB="1790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의료진 숙소 증축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(64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인공신장투석실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확충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의료장비 보강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039126"/>
              </p:ext>
            </p:extLst>
          </p:nvPr>
        </p:nvGraphicFramePr>
        <p:xfrm>
          <a:off x="296871" y="4363552"/>
          <a:ext cx="8550258" cy="201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28"/>
                <a:gridCol w="1426352"/>
                <a:gridCol w="1649218"/>
                <a:gridCol w="1675964"/>
                <a:gridCol w="1606124"/>
                <a:gridCol w="1551272"/>
              </a:tblGrid>
              <a:tr h="3416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2022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2023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2024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2025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2026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959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70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52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113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101</a:t>
                      </a: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997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시설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편의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안전시설 보강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맑은 고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감염병대응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CT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실 신설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의사숙소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리모델링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재활의학과 보강</a:t>
                      </a:r>
                      <a:endParaRPr lang="en-US" altLang="ko-KR" sz="9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(</a:t>
                      </a:r>
                      <a:r>
                        <a:rPr lang="ko-KR" altLang="en-US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물리치료실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작업치료실 포함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지원시설 확충</a:t>
                      </a:r>
                      <a:endParaRPr lang="en-US" altLang="ko-KR" sz="9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</a:t>
                      </a:r>
                      <a:r>
                        <a:rPr lang="en-US" altLang="ko-KR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(</a:t>
                      </a:r>
                      <a:r>
                        <a:rPr lang="ko-KR" altLang="en-US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지상 </a:t>
                      </a:r>
                      <a:r>
                        <a:rPr lang="en-US" altLang="ko-KR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2</a:t>
                      </a:r>
                      <a:r>
                        <a:rPr lang="ko-KR" altLang="en-US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층 일부</a:t>
                      </a:r>
                      <a:r>
                        <a:rPr lang="en-US" altLang="ko-KR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, </a:t>
                      </a:r>
                      <a:r>
                        <a:rPr lang="ko-KR" altLang="en-US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지하 </a:t>
                      </a:r>
                      <a:r>
                        <a:rPr lang="en-US" altLang="ko-KR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2</a:t>
                      </a:r>
                      <a:r>
                        <a:rPr lang="ko-KR" altLang="en-US" sz="900" b="1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층 </a:t>
                      </a:r>
                      <a:r>
                        <a:rPr lang="ko-KR" altLang="en-US" sz="900" b="1" kern="0" spc="-15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리모델링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)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입원병동 환경개선사업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(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대체병실 증축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, 5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층 일부</a:t>
                      </a:r>
                      <a:endParaRPr lang="en-US" altLang="ko-KR" sz="9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 6~7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층 전체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)</a:t>
                      </a:r>
                      <a:endParaRPr lang="ko-KR" altLang="en-US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행정부서 환경개선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건강증진센터 확충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노후설비 교체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4946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장비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en-US" altLang="ko-KR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Cryo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Therapy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Unit 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등</a:t>
                      </a:r>
                      <a:endParaRPr lang="en-US" altLang="ko-KR" sz="9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32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102</a:t>
                      </a:r>
                      <a:r>
                        <a:rPr lang="ko-KR" altLang="en-US" sz="9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endParaRPr lang="en-US" altLang="ko-KR" sz="9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400" b="1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CT 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피부절제기 등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15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22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유방촬영장치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</a:t>
                      </a: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척추심부근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및 균형능력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  </a:t>
                      </a:r>
                      <a:r>
                        <a:rPr lang="ko-KR" altLang="en-US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강화시스템 등 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10</a:t>
                      </a:r>
                      <a:r>
                        <a:rPr lang="ko-KR" altLang="en-US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18</a:t>
                      </a:r>
                      <a:r>
                        <a:rPr lang="ko-KR" altLang="en-US" sz="9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endParaRPr lang="en-US" altLang="ko-KR" sz="900" b="1" kern="0" spc="-100" baseline="0" dirty="0" smtClean="0">
                        <a:solidFill>
                          <a:srgbClr val="000000"/>
                        </a:solidFill>
                        <a:effectLst/>
                        <a:latin typeface="맑은 고딕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• CT 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종 </a:t>
                      </a:r>
                      <a:r>
                        <a:rPr lang="en-US" altLang="ko-KR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1</a:t>
                      </a: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품목</a:t>
                      </a:r>
                      <a:endParaRPr lang="en-US" altLang="ko-KR" sz="9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770" marR="64770" marT="17907" marB="17907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337346" y="3914800"/>
            <a:ext cx="4465473" cy="307777"/>
            <a:chOff x="336291" y="1106386"/>
            <a:chExt cx="4465473" cy="307777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2291" y="1106386"/>
              <a:ext cx="4249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향후 </a:t>
              </a:r>
              <a:r>
                <a:rPr lang="en-US" altLang="ko-KR" sz="1400" b="1" dirty="0" smtClean="0">
                  <a:latin typeface="+mj-ea"/>
                  <a:ea typeface="+mj-ea"/>
                </a:rPr>
                <a:t>5</a:t>
              </a:r>
              <a:r>
                <a:rPr lang="ko-KR" altLang="en-US" sz="1400" b="1" dirty="0" smtClean="0">
                  <a:latin typeface="+mj-ea"/>
                  <a:ea typeface="+mj-ea"/>
                </a:rPr>
                <a:t>개년 기능보강사업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(2022</a:t>
              </a:r>
              <a:r>
                <a:rPr lang="en-US" altLang="ko-KR" sz="1400" b="1" dirty="0">
                  <a:latin typeface="+mj-ea"/>
                  <a:ea typeface="+mj-ea"/>
                </a:rPr>
                <a:t>~</a:t>
              </a:r>
              <a:r>
                <a:rPr lang="en-US" altLang="ko-KR" sz="1400" b="1" dirty="0" smtClean="0">
                  <a:latin typeface="+mj-ea"/>
                  <a:ea typeface="+mj-ea"/>
                </a:rPr>
                <a:t>2026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 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(372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억원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02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- 3 -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86844"/>
            <a:ext cx="7964330" cy="307777"/>
            <a:chOff x="336291" y="1106386"/>
            <a:chExt cx="7964330" cy="307777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2291" y="1106386"/>
              <a:ext cx="7748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본관 </a:t>
              </a:r>
              <a:r>
                <a:rPr lang="ko-KR" altLang="en-US" sz="1400" b="1" dirty="0" err="1" smtClean="0">
                  <a:latin typeface="+mj-ea"/>
                  <a:ea typeface="+mj-ea"/>
                </a:rPr>
                <a:t>리모델링</a:t>
              </a:r>
              <a:r>
                <a:rPr lang="ko-KR" altLang="en-US" sz="1400" b="1" dirty="0" smtClean="0">
                  <a:latin typeface="+mj-ea"/>
                  <a:ea typeface="+mj-ea"/>
                </a:rPr>
                <a:t> 공사</a:t>
              </a:r>
              <a:r>
                <a:rPr lang="en-US" altLang="ko-KR" sz="1400" b="1" dirty="0" smtClean="0">
                  <a:latin typeface="+mj-ea"/>
                  <a:ea typeface="+mj-ea"/>
                </a:rPr>
                <a:t>(2</a:t>
              </a:r>
              <a:r>
                <a:rPr lang="ko-KR" altLang="en-US" sz="1400" b="1" dirty="0" smtClean="0">
                  <a:latin typeface="+mj-ea"/>
                  <a:ea typeface="+mj-ea"/>
                </a:rPr>
                <a:t>단계 </a:t>
              </a:r>
              <a:r>
                <a:rPr lang="ko-KR" altLang="en-US" sz="1400" b="1" dirty="0" err="1" smtClean="0">
                  <a:latin typeface="+mj-ea"/>
                  <a:ea typeface="+mj-ea"/>
                </a:rPr>
                <a:t>외래부</a:t>
              </a:r>
              <a:r>
                <a:rPr lang="ko-KR" altLang="en-US" sz="1400" b="1" dirty="0" smtClean="0">
                  <a:latin typeface="+mj-ea"/>
                  <a:ea typeface="+mj-ea"/>
                </a:rPr>
                <a:t> </a:t>
              </a:r>
              <a:r>
                <a:rPr lang="ko-KR" altLang="en-US" sz="1400" b="1" dirty="0" err="1" smtClean="0">
                  <a:latin typeface="+mj-ea"/>
                  <a:ea typeface="+mj-ea"/>
                </a:rPr>
                <a:t>리모델링</a:t>
              </a:r>
              <a:r>
                <a:rPr lang="ko-KR" altLang="en-US" sz="1400" b="1" dirty="0" smtClean="0">
                  <a:latin typeface="+mj-ea"/>
                  <a:ea typeface="+mj-ea"/>
                </a:rPr>
                <a:t> </a:t>
              </a:r>
              <a:r>
                <a:rPr lang="en-US" altLang="ko-KR" sz="1400" b="1" dirty="0" smtClean="0">
                  <a:latin typeface="+mj-ea"/>
                  <a:ea typeface="+mj-ea"/>
                </a:rPr>
                <a:t>2017~2018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4291" y="128078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지하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</a:t>
            </a:r>
            <a:r>
              <a:rPr lang="ko-KR" altLang="en-US" sz="1200" dirty="0" smtClean="0">
                <a:latin typeface="+mj-ea"/>
                <a:ea typeface="+mj-ea"/>
              </a:rPr>
              <a:t>지상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시설 개선을 통한 기능 및 역할 강화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공공보건의료 기반확충 및 포괄적 서비스 제공 등 전반적인 병원 경쟁력 확보</a:t>
            </a:r>
            <a:endParaRPr lang="ko-KR" altLang="en-US" sz="1200" dirty="0">
              <a:latin typeface="+mj-ea"/>
              <a:ea typeface="+mj-ea"/>
            </a:endParaRPr>
          </a:p>
        </p:txBody>
      </p:sp>
      <p:pic>
        <p:nvPicPr>
          <p:cNvPr id="1029" name="Picture 5" descr="C:\Users\Administrator\Desktop\20211227_1311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47" b="20337"/>
          <a:stretch/>
        </p:blipFill>
        <p:spPr bwMode="auto">
          <a:xfrm>
            <a:off x="4647664" y="2512464"/>
            <a:ext cx="3728780" cy="172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20220317_1706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41"/>
          <a:stretch/>
        </p:blipFill>
        <p:spPr bwMode="auto">
          <a:xfrm>
            <a:off x="5959262" y="4446216"/>
            <a:ext cx="2417182" cy="172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20220317_17051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9"/>
          <a:stretch/>
        </p:blipFill>
        <p:spPr bwMode="auto">
          <a:xfrm>
            <a:off x="3171824" y="4439368"/>
            <a:ext cx="2719242" cy="1728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56046840" descr="EMB00004d302f3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" y="2512463"/>
            <a:ext cx="2303999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_x56046200" descr="EMB00004d302f6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" y="4432517"/>
            <a:ext cx="2303999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그룹 23"/>
          <p:cNvGrpSpPr/>
          <p:nvPr/>
        </p:nvGrpSpPr>
        <p:grpSpPr>
          <a:xfrm>
            <a:off x="3229157" y="2905124"/>
            <a:ext cx="1197299" cy="800345"/>
            <a:chOff x="3062576" y="2800105"/>
            <a:chExt cx="1197299" cy="800345"/>
          </a:xfrm>
          <a:effectLst/>
        </p:grpSpPr>
        <p:sp>
          <p:nvSpPr>
            <p:cNvPr id="23" name="오른쪽 화살표 22"/>
            <p:cNvSpPr/>
            <p:nvPr/>
          </p:nvSpPr>
          <p:spPr>
            <a:xfrm>
              <a:off x="3087434" y="2800105"/>
              <a:ext cx="1172441" cy="800345"/>
            </a:xfrm>
            <a:prstGeom prst="rightArrow">
              <a:avLst/>
            </a:prstGeom>
            <a:solidFill>
              <a:srgbClr val="5AA0D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062576" y="3084619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5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5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472764" y="2217735"/>
            <a:ext cx="4126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낡은 시설을 교체하는 차원을 넘어 근본적인 기능 변화를 동반함</a:t>
            </a:r>
            <a:endParaRPr lang="ko-KR" altLang="en-US" sz="1200" spc="-100" dirty="0">
              <a:solidFill>
                <a:schemeClr val="accent1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135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- 4 -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수술실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smtClean="0">
                  <a:latin typeface="+mj-ea"/>
                  <a:ea typeface="+mj-ea"/>
                </a:rPr>
                <a:t>응급의료센터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smtClean="0">
                  <a:latin typeface="+mj-ea"/>
                  <a:ea typeface="+mj-ea"/>
                </a:rPr>
                <a:t>중환자실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err="1" smtClean="0">
                  <a:latin typeface="+mj-ea"/>
                  <a:ea typeface="+mj-ea"/>
                </a:rPr>
                <a:t>분만실</a:t>
              </a:r>
              <a:r>
                <a:rPr lang="ko-KR" altLang="en-US" sz="1400" b="1" dirty="0" smtClean="0">
                  <a:latin typeface="+mj-ea"/>
                  <a:ea typeface="+mj-ea"/>
                </a:rPr>
                <a:t>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(2017~2018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지상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~3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수술실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중환자실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latin typeface="+mj-ea"/>
                <a:ea typeface="+mj-ea"/>
              </a:rPr>
              <a:t>분만실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latin typeface="+mj-ea"/>
                <a:ea typeface="+mj-ea"/>
              </a:rPr>
              <a:t>중앙공급실</a:t>
            </a:r>
            <a:r>
              <a:rPr lang="ko-KR" altLang="en-US" sz="1200" dirty="0" smtClean="0">
                <a:latin typeface="+mj-ea"/>
                <a:ea typeface="+mj-ea"/>
              </a:rPr>
              <a:t> 동일영역 배치로 상호 업무효율성 증대 </a:t>
            </a:r>
            <a:r>
              <a:rPr lang="ko-KR" altLang="en-US" sz="1200" dirty="0" smtClean="0">
                <a:latin typeface="맑은 고딕"/>
                <a:ea typeface="맑은 고딕"/>
              </a:rPr>
              <a:t>→</a:t>
            </a:r>
            <a:r>
              <a:rPr lang="ko-KR" altLang="en-US" sz="1200" dirty="0" smtClean="0">
                <a:latin typeface="+mj-ea"/>
                <a:ea typeface="+mj-ea"/>
              </a:rPr>
              <a:t> 운영 효율성 제고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응급실 및 중환자실 </a:t>
            </a:r>
            <a:r>
              <a:rPr lang="ko-KR" altLang="en-US" sz="1200" dirty="0" err="1" smtClean="0">
                <a:latin typeface="+mj-ea"/>
                <a:ea typeface="+mj-ea"/>
              </a:rPr>
              <a:t>음압격리병상</a:t>
            </a:r>
            <a:r>
              <a:rPr lang="ko-KR" altLang="en-US" sz="1200" dirty="0" smtClean="0">
                <a:latin typeface="+mj-ea"/>
                <a:ea typeface="+mj-ea"/>
              </a:rPr>
              <a:t> 구축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의료기관 시설기준 적합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각종 평가 및 인증기준 적합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감염예방 적합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pic>
        <p:nvPicPr>
          <p:cNvPr id="2049" name="_x155599856" descr="EMB00004c843a3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20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155491000" descr="EMB00004c843a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6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_x228428744" descr="EMB0000366043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2039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_x223947184" descr="EMB00003660432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654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495610" y="2268582"/>
            <a:ext cx="1086009" cy="2277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응급의료센터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5610" y="4447471"/>
            <a:ext cx="1086009" cy="227700"/>
          </a:xfrm>
          <a:prstGeom prst="rect">
            <a:avLst/>
          </a:prstGeom>
          <a:solidFill>
            <a:srgbClr val="3A8ECC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수 술 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0" name="_x241675968" descr="EMB00003e7c31a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1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_x160728632" descr="EMB00003e7c31a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_x244709896" descr="EMB00003e7c31b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_x241672368" descr="EMB00003e7c31bd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1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48"/>
          <p:cNvGrpSpPr/>
          <p:nvPr/>
        </p:nvGrpSpPr>
        <p:grpSpPr>
          <a:xfrm>
            <a:off x="3982291" y="3053836"/>
            <a:ext cx="1126150" cy="660328"/>
            <a:chOff x="2950169" y="2940123"/>
            <a:chExt cx="1126150" cy="660328"/>
          </a:xfrm>
          <a:effectLst/>
        </p:grpSpPr>
        <p:sp>
          <p:nvSpPr>
            <p:cNvPr id="51" name="오른쪽 화살표 50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590497" y="2258022"/>
            <a:ext cx="5033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환자분류소</a:t>
            </a:r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보호자 대기실</a:t>
            </a:r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음압격리실</a:t>
            </a:r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소생실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등 </a:t>
            </a:r>
            <a:r>
              <a:rPr lang="ko-KR" altLang="en-US" sz="1200" spc="-100" dirty="0" smtClean="0">
                <a:solidFill>
                  <a:srgbClr val="FF0000"/>
                </a:solidFill>
                <a:latin typeface="맑은 고딕"/>
                <a:ea typeface="맑은 고딕"/>
              </a:rPr>
              <a:t>「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응급의료에 관한 법률</a:t>
            </a:r>
            <a:r>
              <a:rPr lang="ko-KR" altLang="en-US" sz="1200" spc="-100" dirty="0" smtClean="0">
                <a:solidFill>
                  <a:srgbClr val="FF0000"/>
                </a:solidFill>
                <a:latin typeface="맑은 고딕"/>
                <a:ea typeface="맑은 고딕"/>
              </a:rPr>
              <a:t>」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준수</a:t>
            </a:r>
            <a:endParaRPr lang="ko-KR" altLang="en-US" sz="1200" spc="-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90497" y="4433440"/>
            <a:ext cx="5033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수술실과 </a:t>
            </a:r>
            <a:r>
              <a:rPr lang="ko-KR" altLang="en-US" sz="1200" spc="-100" dirty="0" err="1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중앙공급실</a:t>
            </a:r>
            <a:r>
              <a:rPr lang="en-US" altLang="ko-KR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</a:t>
            </a:r>
            <a:r>
              <a:rPr lang="en-US" altLang="ko-KR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err="1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분만실을</a:t>
            </a: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인접 배치하여 기능적 연계성 강화</a:t>
            </a:r>
            <a:endParaRPr lang="ko-KR" altLang="en-US" sz="1200" spc="-100" dirty="0">
              <a:solidFill>
                <a:srgbClr val="3A8ECC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3982291" y="5249836"/>
            <a:ext cx="1126150" cy="660328"/>
            <a:chOff x="2950169" y="2940123"/>
            <a:chExt cx="1126150" cy="660328"/>
          </a:xfrm>
        </p:grpSpPr>
        <p:sp>
          <p:nvSpPr>
            <p:cNvPr id="55" name="오른쪽 화살표 54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99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- 5 -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수술실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smtClean="0">
                  <a:latin typeface="+mj-ea"/>
                  <a:ea typeface="+mj-ea"/>
                </a:rPr>
                <a:t>응급의료센터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smtClean="0">
                  <a:latin typeface="+mj-ea"/>
                  <a:ea typeface="+mj-ea"/>
                </a:rPr>
                <a:t>중환자실</a:t>
              </a:r>
              <a:r>
                <a:rPr lang="en-US" altLang="ko-KR" sz="1400" b="1" dirty="0" smtClean="0">
                  <a:latin typeface="+mj-ea"/>
                  <a:ea typeface="+mj-ea"/>
                </a:rPr>
                <a:t>, </a:t>
              </a:r>
              <a:r>
                <a:rPr lang="ko-KR" altLang="en-US" sz="1400" b="1" dirty="0" err="1" smtClean="0">
                  <a:latin typeface="+mj-ea"/>
                  <a:ea typeface="+mj-ea"/>
                </a:rPr>
                <a:t>분만실</a:t>
              </a:r>
              <a:r>
                <a:rPr lang="ko-KR" altLang="en-US" sz="1400" b="1" dirty="0" smtClean="0">
                  <a:latin typeface="+mj-ea"/>
                  <a:ea typeface="+mj-ea"/>
                </a:rPr>
                <a:t>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(2017~2018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지상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~3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수술실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중환자실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latin typeface="+mj-ea"/>
                <a:ea typeface="+mj-ea"/>
              </a:rPr>
              <a:t>분만실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latin typeface="+mj-ea"/>
                <a:ea typeface="+mj-ea"/>
              </a:rPr>
              <a:t>중앙공급실</a:t>
            </a:r>
            <a:r>
              <a:rPr lang="ko-KR" altLang="en-US" sz="1200" dirty="0" smtClean="0">
                <a:latin typeface="+mj-ea"/>
                <a:ea typeface="+mj-ea"/>
              </a:rPr>
              <a:t> 동일영역 배치로 상호 업무효율성 증대 </a:t>
            </a:r>
            <a:r>
              <a:rPr lang="ko-KR" altLang="en-US" sz="1200" dirty="0" smtClean="0">
                <a:latin typeface="맑은 고딕"/>
                <a:ea typeface="맑은 고딕"/>
              </a:rPr>
              <a:t>→</a:t>
            </a:r>
            <a:r>
              <a:rPr lang="ko-KR" altLang="en-US" sz="1200" dirty="0" smtClean="0">
                <a:latin typeface="+mj-ea"/>
                <a:ea typeface="+mj-ea"/>
              </a:rPr>
              <a:t> 운영 효율성 제고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응급실 및 중환자실 </a:t>
            </a:r>
            <a:r>
              <a:rPr lang="ko-KR" altLang="en-US" sz="1200" dirty="0" err="1" smtClean="0">
                <a:latin typeface="+mj-ea"/>
                <a:ea typeface="+mj-ea"/>
              </a:rPr>
              <a:t>음압격리병상</a:t>
            </a:r>
            <a:r>
              <a:rPr lang="ko-KR" altLang="en-US" sz="1200" dirty="0" smtClean="0">
                <a:latin typeface="+mj-ea"/>
                <a:ea typeface="+mj-ea"/>
              </a:rPr>
              <a:t> 구축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의료기관 시설기준 적합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각종 평가 및 인증기준 적합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감염예방 적합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95610" y="2268582"/>
            <a:ext cx="1086009" cy="227700"/>
          </a:xfrm>
          <a:prstGeom prst="rect">
            <a:avLst/>
          </a:prstGeom>
          <a:solidFill>
            <a:srgbClr val="3A8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중환자실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5610" y="4447471"/>
            <a:ext cx="1086009" cy="227700"/>
          </a:xfrm>
          <a:prstGeom prst="rect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분 만 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4" name="_x155598016" descr="EMB00004c843a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2039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_x155600336" descr="EMB00004c843a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20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_x160728472" descr="EMB00003e7c31d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_x241674928" descr="EMB00003e7c31d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1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_x160729192" descr="EMB00003e7c31d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654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_x241675888" descr="EMB00003e7c31f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9" y="255599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_x160728792" descr="EMB00003e7c31f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1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_x241675088" descr="EMB00003e7c31f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6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590497" y="2258022"/>
            <a:ext cx="7022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 내 </a:t>
            </a:r>
            <a:r>
              <a:rPr lang="ko-KR" altLang="en-US" sz="1200" spc="-100" dirty="0" err="1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음압격리실</a:t>
            </a:r>
            <a:r>
              <a:rPr lang="en-US" altLang="ko-KR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일반격리실 구축</a:t>
            </a:r>
            <a:r>
              <a:rPr lang="en-US" altLang="ko-KR" sz="1200" spc="-100" dirty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세심한 관리와 보살핌이 가능하도록 </a:t>
            </a:r>
            <a:r>
              <a:rPr lang="ko-KR" altLang="en-US" sz="1200" spc="-100" dirty="0" err="1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리모델링</a:t>
            </a:r>
            <a:r>
              <a:rPr lang="ko-KR" altLang="en-US" sz="1200" spc="-100" dirty="0" smtClean="0">
                <a:solidFill>
                  <a:srgbClr val="3A8ECC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및 시스템 개선</a:t>
            </a:r>
            <a:endParaRPr lang="ko-KR" altLang="en-US" sz="1200" spc="-100" dirty="0">
              <a:solidFill>
                <a:srgbClr val="3A8ECC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90497" y="4433440"/>
            <a:ext cx="7102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err="1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가족분만실</a:t>
            </a:r>
            <a:r>
              <a:rPr lang="ko-KR" altLang="en-US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구축</a:t>
            </a:r>
            <a:r>
              <a:rPr lang="en-US" altLang="ko-KR" sz="1200" spc="-100" dirty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등 안전한 분만환경 조성</a:t>
            </a:r>
            <a:r>
              <a:rPr lang="en-US" altLang="ko-KR" sz="1200" spc="-100" dirty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입원부터 분만</a:t>
            </a:r>
            <a:r>
              <a:rPr lang="en-US" altLang="ko-KR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FF717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회복까지 편안한 출산공간 조성 </a:t>
            </a:r>
            <a:endParaRPr lang="ko-KR" altLang="en-US" sz="1200" spc="-100" dirty="0">
              <a:solidFill>
                <a:srgbClr val="FF717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3982291" y="3053836"/>
            <a:ext cx="1126150" cy="660328"/>
            <a:chOff x="2950169" y="2940123"/>
            <a:chExt cx="1126150" cy="660328"/>
          </a:xfrm>
        </p:grpSpPr>
        <p:sp>
          <p:nvSpPr>
            <p:cNvPr id="58" name="오른쪽 화살표 57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3982291" y="5249836"/>
            <a:ext cx="1126150" cy="660328"/>
            <a:chOff x="2950169" y="2940123"/>
            <a:chExt cx="1126150" cy="660328"/>
          </a:xfrm>
        </p:grpSpPr>
        <p:sp>
          <p:nvSpPr>
            <p:cNvPr id="61" name="오른쪽 화살표 60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FF717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666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- 6 -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latin typeface="+mj-ea"/>
                  <a:ea typeface="+mj-ea"/>
                </a:rPr>
                <a:t>음압격리병상</a:t>
              </a:r>
              <a:r>
                <a:rPr lang="ko-KR" altLang="en-US" sz="1400" b="1" dirty="0" smtClean="0">
                  <a:latin typeface="+mj-ea"/>
                  <a:ea typeface="+mj-ea"/>
                </a:rPr>
                <a:t> 및 심뇌혈관센터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(2019~2020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지상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~3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err="1" smtClean="0">
                <a:latin typeface="+mj-ea"/>
                <a:ea typeface="+mj-ea"/>
              </a:rPr>
              <a:t>감염병</a:t>
            </a:r>
            <a:r>
              <a:rPr lang="ko-KR" altLang="en-US" sz="1200" dirty="0" smtClean="0">
                <a:latin typeface="+mj-ea"/>
                <a:ea typeface="+mj-ea"/>
              </a:rPr>
              <a:t> 대응을 위한 </a:t>
            </a:r>
            <a:r>
              <a:rPr lang="ko-KR" altLang="en-US" sz="1200" dirty="0" err="1" smtClean="0">
                <a:latin typeface="+mj-ea"/>
                <a:ea typeface="+mj-ea"/>
              </a:rPr>
              <a:t>음압격리병실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실 및 선별진료실 구축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심뇌혈관 </a:t>
            </a:r>
            <a:r>
              <a:rPr lang="ko-KR" altLang="en-US" sz="1200" dirty="0" err="1" smtClean="0">
                <a:latin typeface="+mj-ea"/>
                <a:ea typeface="+mj-ea"/>
              </a:rPr>
              <a:t>질환자를</a:t>
            </a:r>
            <a:r>
              <a:rPr lang="ko-KR" altLang="en-US" sz="1200" dirty="0" smtClean="0">
                <a:latin typeface="+mj-ea"/>
                <a:ea typeface="+mj-ea"/>
              </a:rPr>
              <a:t> 위한 센터 구축</a:t>
            </a:r>
            <a:r>
              <a:rPr lang="en-US" altLang="ko-KR" sz="1200" dirty="0" smtClean="0">
                <a:latin typeface="+mj-ea"/>
                <a:ea typeface="+mj-ea"/>
              </a:rPr>
              <a:t>, ANGIO</a:t>
            </a:r>
            <a:r>
              <a:rPr lang="ko-KR" altLang="en-US" sz="1200" dirty="0" smtClean="0">
                <a:latin typeface="+mj-ea"/>
                <a:ea typeface="+mj-ea"/>
              </a:rPr>
              <a:t>실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조정실 등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pic>
        <p:nvPicPr>
          <p:cNvPr id="4097" name="_x280760432" descr="EMB0000366043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0" y="267239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280759232" descr="EMB0000366043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00" y="2692513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_x280759632" descr="EMB0000366043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00" y="2692513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_x280760752" descr="EMB00003660437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000" y="267239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_x280760752" descr="EMB00003660437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00" y="460800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_x280758512" descr="EMB00003660437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00" y="460800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_x280760192" descr="EMB00003660438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000" y="460800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_x280759552" descr="EMB00003660438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99" y="4608000"/>
            <a:ext cx="1836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직사각형 54"/>
          <p:cNvSpPr/>
          <p:nvPr/>
        </p:nvSpPr>
        <p:spPr>
          <a:xfrm>
            <a:off x="3020994" y="2409571"/>
            <a:ext cx="1086009" cy="227700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선별진료</a:t>
            </a:r>
            <a:r>
              <a:rPr lang="ko-KR" altLang="en-US" sz="1050" b="1" dirty="0">
                <a:solidFill>
                  <a:schemeClr val="bg1"/>
                </a:solidFill>
                <a:latin typeface="+mj-ea"/>
                <a:ea typeface="+mj-ea"/>
              </a:rPr>
              <a:t>소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1004995" y="2409571"/>
            <a:ext cx="1086009" cy="2277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solidFill>
                  <a:schemeClr val="bg1"/>
                </a:solidFill>
                <a:latin typeface="+mj-ea"/>
                <a:ea typeface="+mj-ea"/>
              </a:rPr>
              <a:t>음압격리병</a:t>
            </a:r>
            <a:r>
              <a:rPr lang="ko-KR" altLang="en-US" sz="1050" b="1" dirty="0" err="1">
                <a:solidFill>
                  <a:schemeClr val="bg1"/>
                </a:solidFill>
                <a:latin typeface="+mj-ea"/>
                <a:ea typeface="+mj-ea"/>
              </a:rPr>
              <a:t>상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036994" y="2409571"/>
            <a:ext cx="1086009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심뇌혈관센터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996672" y="2409571"/>
            <a:ext cx="1198655" cy="227700"/>
          </a:xfrm>
          <a:prstGeom prst="rect">
            <a:avLst/>
          </a:prstGeom>
          <a:solidFill>
            <a:srgbClr val="0F5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ANGIO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촬영실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2291" y="2044592"/>
            <a:ext cx="8140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독립된 동선확보 및 병원시설과 기능적 연계 구축</a:t>
            </a:r>
            <a:r>
              <a:rPr lang="en-US" altLang="ko-KR" sz="1200" spc="-100" dirty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spc="-100" dirty="0" smtClean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smtClean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 내 심</a:t>
            </a:r>
            <a:r>
              <a:rPr lang="en-US" altLang="ko-KR" sz="1200" spc="-100" dirty="0" smtClean="0">
                <a:solidFill>
                  <a:schemeClr val="accent1">
                    <a:lumMod val="75000"/>
                  </a:schemeClr>
                </a:solidFill>
                <a:latin typeface="맑은 고딕"/>
                <a:ea typeface="맑은 고딕"/>
              </a:rPr>
              <a:t>·</a:t>
            </a:r>
            <a:r>
              <a:rPr lang="ko-KR" altLang="en-US" sz="1200" spc="-100" dirty="0" smtClean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뇌혈관 질환자의 전문진료 가능으로 삶의 질 향상에 기여</a:t>
            </a:r>
            <a:endParaRPr lang="ko-KR" altLang="en-US" sz="1200" spc="-100" dirty="0">
              <a:solidFill>
                <a:schemeClr val="accent1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48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2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1252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- 7 -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급식주방 및 지원시설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(2019~2020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50770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지하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</a:t>
            </a:r>
            <a:r>
              <a:rPr lang="ko-KR" altLang="en-US" sz="1200" dirty="0" smtClean="0">
                <a:latin typeface="+mj-ea"/>
                <a:ea typeface="+mj-ea"/>
              </a:rPr>
              <a:t>지상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급식주방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장례식장 주방포함</a:t>
            </a:r>
            <a:r>
              <a:rPr lang="en-US" altLang="ko-KR" sz="1200" dirty="0" smtClean="0">
                <a:latin typeface="+mj-ea"/>
                <a:ea typeface="+mj-ea"/>
              </a:rPr>
              <a:t>) </a:t>
            </a:r>
            <a:r>
              <a:rPr lang="ko-KR" altLang="en-US" sz="1200" dirty="0" err="1" smtClean="0">
                <a:latin typeface="+mj-ea"/>
                <a:ea typeface="+mj-ea"/>
              </a:rPr>
              <a:t>리모델링을</a:t>
            </a:r>
            <a:r>
              <a:rPr lang="ko-KR" altLang="en-US" sz="1200" dirty="0" smtClean="0">
                <a:latin typeface="+mj-ea"/>
                <a:ea typeface="+mj-ea"/>
              </a:rPr>
              <a:t> 통한 각 종 평가 및 인증기준에 적합하도록 환경개선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영상의학과  노후시설 </a:t>
            </a:r>
            <a:r>
              <a:rPr lang="ko-KR" altLang="en-US" sz="1200" dirty="0" err="1" smtClean="0">
                <a:latin typeface="+mj-ea"/>
                <a:ea typeface="+mj-ea"/>
              </a:rPr>
              <a:t>리모델링</a:t>
            </a:r>
            <a:r>
              <a:rPr lang="ko-KR" altLang="en-US" sz="1200" dirty="0" smtClean="0">
                <a:latin typeface="+mj-ea"/>
                <a:ea typeface="+mj-ea"/>
              </a:rPr>
              <a:t> 및 공간 재배치로 이용자의 편의제공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종교시설 및 </a:t>
            </a:r>
            <a:r>
              <a:rPr lang="ko-KR" altLang="en-US" sz="1200" dirty="0" err="1" smtClean="0">
                <a:latin typeface="+mj-ea"/>
                <a:ea typeface="+mj-ea"/>
              </a:rPr>
              <a:t>채혈실</a:t>
            </a:r>
            <a:r>
              <a:rPr lang="ko-KR" altLang="en-US" sz="1200" dirty="0" smtClean="0">
                <a:latin typeface="+mj-ea"/>
                <a:ea typeface="+mj-ea"/>
              </a:rPr>
              <a:t> 환경개선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95610" y="2268582"/>
            <a:ext cx="1086009" cy="227700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급식주방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90497" y="2258022"/>
            <a:ext cx="7022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노후 급식장비 교체 및 깨끗한 위생관리로 안전한 급식제공 </a:t>
            </a:r>
            <a:r>
              <a:rPr lang="en-US" altLang="ko-KR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조리사 근무환경 개선으로 근무 만족도 상승</a:t>
            </a:r>
            <a:endParaRPr lang="ko-KR" altLang="en-US" sz="1200" spc="-100" dirty="0">
              <a:solidFill>
                <a:srgbClr val="40C2C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82291" y="3994904"/>
            <a:ext cx="1126150" cy="660328"/>
            <a:chOff x="2950169" y="2940123"/>
            <a:chExt cx="1126150" cy="660328"/>
          </a:xfrm>
        </p:grpSpPr>
        <p:sp>
          <p:nvSpPr>
            <p:cNvPr id="59" name="오른쪽 화살표 58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40C2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1027" name="_x275887192" descr="EMB000006a0bc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275885912" descr="EMB000006a0bcb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_x275886072" descr="EMB000006a0bcb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89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_x275887432" descr="EMB000006a0bcb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40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_x275886312" descr="EMB000006a0bcc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0" y="440575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_x275886312" descr="EMB000006a0bcc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2"/>
          <a:stretch>
            <a:fillRect/>
          </a:stretch>
        </p:blipFill>
        <p:spPr bwMode="auto">
          <a:xfrm>
            <a:off x="5120389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_x275887432" descr="EMB000006a0bcc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_x275885912" descr="EMB000006a0bcd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3"/>
          <a:stretch>
            <a:fillRect/>
          </a:stretch>
        </p:blipFill>
        <p:spPr bwMode="auto">
          <a:xfrm>
            <a:off x="6956540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직선 연결선 49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그룹 50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3" name="그림 6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4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570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</a:t>
            </a:r>
            <a:r>
              <a:rPr lang="en-US" altLang="ko-KR" sz="1200" b="1" dirty="0">
                <a:latin typeface="+mj-ea"/>
                <a:ea typeface="+mj-ea"/>
              </a:rPr>
              <a:t>8</a:t>
            </a:r>
            <a:r>
              <a:rPr lang="en-US" altLang="ko-KR" sz="1200" b="1" dirty="0" smtClean="0">
                <a:latin typeface="+mj-ea"/>
                <a:ea typeface="+mj-ea"/>
              </a:rPr>
              <a:t>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급식주방 및 지원시설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(2019~2020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50770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지하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r>
              <a:rPr lang="en-US" altLang="ko-KR" sz="1200" dirty="0" smtClean="0">
                <a:latin typeface="+mj-ea"/>
                <a:ea typeface="+mj-ea"/>
              </a:rPr>
              <a:t>~</a:t>
            </a:r>
            <a:r>
              <a:rPr lang="ko-KR" altLang="en-US" sz="1200" dirty="0" smtClean="0">
                <a:latin typeface="+mj-ea"/>
                <a:ea typeface="+mj-ea"/>
              </a:rPr>
              <a:t>지하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 일부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지상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 영상의학과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급식주방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장례식장 주방포함</a:t>
            </a:r>
            <a:r>
              <a:rPr lang="en-US" altLang="ko-KR" sz="1200" dirty="0" smtClean="0">
                <a:latin typeface="+mj-ea"/>
                <a:ea typeface="+mj-ea"/>
              </a:rPr>
              <a:t>) </a:t>
            </a:r>
            <a:r>
              <a:rPr lang="ko-KR" altLang="en-US" sz="1200" dirty="0" err="1" smtClean="0">
                <a:latin typeface="+mj-ea"/>
                <a:ea typeface="+mj-ea"/>
              </a:rPr>
              <a:t>리모델링을</a:t>
            </a:r>
            <a:r>
              <a:rPr lang="ko-KR" altLang="en-US" sz="1200" dirty="0" smtClean="0">
                <a:latin typeface="+mj-ea"/>
                <a:ea typeface="+mj-ea"/>
              </a:rPr>
              <a:t> 통한 각 종 평가 및 인증기준에 적합하도록 환경개선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영상의학과  노후시설 </a:t>
            </a:r>
            <a:r>
              <a:rPr lang="ko-KR" altLang="en-US" sz="1200" dirty="0" err="1" smtClean="0">
                <a:latin typeface="+mj-ea"/>
                <a:ea typeface="+mj-ea"/>
              </a:rPr>
              <a:t>리모델링</a:t>
            </a:r>
            <a:r>
              <a:rPr lang="ko-KR" altLang="en-US" sz="1200" dirty="0" smtClean="0">
                <a:latin typeface="+mj-ea"/>
                <a:ea typeface="+mj-ea"/>
              </a:rPr>
              <a:t> 및 공간 재배치로 이용자의 편의제공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종교시설 및 </a:t>
            </a:r>
            <a:r>
              <a:rPr lang="ko-KR" altLang="en-US" sz="1200" dirty="0" err="1" smtClean="0">
                <a:latin typeface="+mj-ea"/>
                <a:ea typeface="+mj-ea"/>
              </a:rPr>
              <a:t>채혈실</a:t>
            </a:r>
            <a:r>
              <a:rPr lang="ko-KR" altLang="en-US" sz="1200" dirty="0" smtClean="0">
                <a:latin typeface="+mj-ea"/>
                <a:ea typeface="+mj-ea"/>
              </a:rPr>
              <a:t> 환경개선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95610" y="2268582"/>
            <a:ext cx="1725747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영상의학과 및 </a:t>
            </a:r>
            <a:r>
              <a:rPr lang="ko-KR" altLang="en-US" sz="1050" b="1" dirty="0" err="1" smtClean="0">
                <a:solidFill>
                  <a:schemeClr val="bg1"/>
                </a:solidFill>
                <a:latin typeface="+mj-ea"/>
                <a:ea typeface="+mj-ea"/>
              </a:rPr>
              <a:t>채혈실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495610" y="4447471"/>
            <a:ext cx="1086009" cy="227700"/>
          </a:xfrm>
          <a:prstGeom prst="rect">
            <a:avLst/>
          </a:prstGeom>
          <a:solidFill>
            <a:srgbClr val="0F5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종교시설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21358" y="2258022"/>
            <a:ext cx="639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영상의학과 및 </a:t>
            </a:r>
            <a:r>
              <a:rPr lang="ko-KR" altLang="en-US" sz="1200" spc="-100" dirty="0" err="1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채혈실</a:t>
            </a:r>
            <a:r>
              <a:rPr lang="ko-KR" altLang="en-US" sz="1200" spc="-100" dirty="0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환자 대기공간 확장으로 고객만족도 제고</a:t>
            </a:r>
            <a:endParaRPr lang="ko-KR" altLang="en-US" sz="1200" spc="-100" dirty="0">
              <a:solidFill>
                <a:srgbClr val="409DE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90497" y="4433440"/>
            <a:ext cx="7102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종교활동에 적합한 방음시설 구축 및 공간 재배치</a:t>
            </a:r>
            <a:endParaRPr lang="ko-KR" altLang="en-US" sz="1200" spc="-100" dirty="0">
              <a:solidFill>
                <a:srgbClr val="0F5299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66" name="그룹 65"/>
          <p:cNvGrpSpPr/>
          <p:nvPr/>
        </p:nvGrpSpPr>
        <p:grpSpPr>
          <a:xfrm>
            <a:off x="3982291" y="3053836"/>
            <a:ext cx="1126150" cy="660328"/>
            <a:chOff x="2950169" y="2940123"/>
            <a:chExt cx="1126150" cy="660328"/>
          </a:xfrm>
        </p:grpSpPr>
        <p:sp>
          <p:nvSpPr>
            <p:cNvPr id="67" name="오른쪽 화살표 66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409D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3982291" y="5249836"/>
            <a:ext cx="1126150" cy="660328"/>
            <a:chOff x="2950169" y="2940123"/>
            <a:chExt cx="1126150" cy="660328"/>
          </a:xfrm>
        </p:grpSpPr>
        <p:sp>
          <p:nvSpPr>
            <p:cNvPr id="70" name="오른쪽 화살표 69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0F52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049" name="_x275886392" descr="EMB000006a0bce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6768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_x275885912" descr="EMB000006a0bce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6" b="15886"/>
          <a:stretch>
            <a:fillRect/>
          </a:stretch>
        </p:blipFill>
        <p:spPr bwMode="auto">
          <a:xfrm>
            <a:off x="5120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_x275885352" descr="EMB000006a0bce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_x275887352" descr="EMB000006a0bcf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_x275886232" descr="EMB000006a0bcf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>
            <a:fillRect/>
          </a:stretch>
        </p:blipFill>
        <p:spPr bwMode="auto">
          <a:xfrm>
            <a:off x="5120390" y="475200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_x275885672" descr="EMB000006a0bcf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79"/>
          <a:stretch>
            <a:fillRect/>
          </a:stretch>
        </p:blipFill>
        <p:spPr bwMode="auto">
          <a:xfrm>
            <a:off x="6956540" y="4760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_x275885912" descr="EMB000006a0bd0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2567689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_x275887592" descr="EMB000006a0bd0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1" b="12373"/>
          <a:stretch>
            <a:fillRect/>
          </a:stretch>
        </p:blipFill>
        <p:spPr bwMode="auto">
          <a:xfrm>
            <a:off x="695654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직선 연결선 71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그룹 72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4" name="모서리가 둥근 직사각형 73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6" name="모서리가 둥근 직사각형 75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8" name="모서리가 둥근 직사각형 77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81" name="그림 8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82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669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- 9 -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노후설비 교체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(2020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병원 내</a:t>
            </a:r>
            <a:r>
              <a:rPr lang="en-US" altLang="ko-KR" sz="1200" dirty="0" smtClean="0">
                <a:latin typeface="맑은 고딕"/>
                <a:ea typeface="맑은 고딕"/>
              </a:rPr>
              <a:t>·</a:t>
            </a:r>
            <a:r>
              <a:rPr lang="ko-KR" altLang="en-US" sz="1200" dirty="0" smtClean="0">
                <a:latin typeface="+mj-ea"/>
                <a:ea typeface="+mj-ea"/>
              </a:rPr>
              <a:t>외부 노후설비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노후설비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비상방송설비</a:t>
            </a:r>
            <a:r>
              <a:rPr lang="en-US" altLang="ko-KR" sz="1200" dirty="0" smtClean="0">
                <a:latin typeface="+mj-ea"/>
                <a:ea typeface="+mj-ea"/>
              </a:rPr>
              <a:t>, CCTV 32</a:t>
            </a:r>
            <a:r>
              <a:rPr lang="ko-KR" altLang="en-US" sz="1200" dirty="0" smtClean="0">
                <a:latin typeface="+mj-ea"/>
                <a:ea typeface="+mj-ea"/>
              </a:rPr>
              <a:t>대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가로등 </a:t>
            </a:r>
            <a:r>
              <a:rPr lang="en-US" altLang="ko-KR" sz="1200" dirty="0" smtClean="0">
                <a:latin typeface="+mj-ea"/>
                <a:ea typeface="+mj-ea"/>
              </a:rPr>
              <a:t>71</a:t>
            </a:r>
            <a:r>
              <a:rPr lang="ko-KR" altLang="en-US" sz="1200" dirty="0" smtClean="0">
                <a:latin typeface="+mj-ea"/>
                <a:ea typeface="+mj-ea"/>
              </a:rPr>
              <a:t>개</a:t>
            </a:r>
            <a:r>
              <a:rPr lang="en-US" altLang="ko-KR" sz="1200" dirty="0" smtClean="0">
                <a:latin typeface="+mj-ea"/>
                <a:ea typeface="+mj-ea"/>
              </a:rPr>
              <a:t>)</a:t>
            </a:r>
            <a:r>
              <a:rPr lang="ko-KR" altLang="en-US" sz="1200" dirty="0">
                <a:latin typeface="+mj-ea"/>
                <a:ea typeface="+mj-ea"/>
              </a:rPr>
              <a:t>를</a:t>
            </a:r>
            <a:r>
              <a:rPr lang="ko-KR" altLang="en-US" sz="1200" dirty="0" smtClean="0">
                <a:latin typeface="+mj-ea"/>
                <a:ea typeface="+mj-ea"/>
              </a:rPr>
              <a:t> 교체하여 병원 내 안전사고 및 범죄를 예방하는 등 안전한 병원환경 조성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5610" y="2268582"/>
            <a:ext cx="1485519" cy="227700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방송설비</a:t>
            </a:r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/CCTV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88787" y="2243932"/>
            <a:ext cx="6490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환자안전 및 범죄예방을 위한 </a:t>
            </a:r>
            <a:r>
              <a:rPr lang="en-US" altLang="ko-KR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CCTV </a:t>
            </a: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교체 및 신설</a:t>
            </a:r>
            <a:endParaRPr lang="ko-KR" altLang="en-US" sz="1200" spc="-100" dirty="0">
              <a:solidFill>
                <a:srgbClr val="40C2C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3982291" y="3052470"/>
            <a:ext cx="1126150" cy="660328"/>
            <a:chOff x="2950169" y="2940123"/>
            <a:chExt cx="1126150" cy="660328"/>
          </a:xfrm>
        </p:grpSpPr>
        <p:sp>
          <p:nvSpPr>
            <p:cNvPr id="36" name="오른쪽 화살표 35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40C2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교</a:t>
              </a:r>
              <a:r>
                <a:rPr lang="ko-KR" altLang="en-US" sz="1000" b="1" dirty="0">
                  <a:solidFill>
                    <a:schemeClr val="bg1"/>
                  </a:solidFill>
                  <a:latin typeface="+mj-ea"/>
                  <a:ea typeface="+mj-ea"/>
                </a:rPr>
                <a:t>체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077" name="_x150839160" descr="EMB000012c4058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5463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_x308375672" descr="EMB000012c4059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89" y="255463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_x308375752" descr="EMB000012c4059d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474512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D:\시설업무\국고지원사업\2020년 ~ 2022년도 기능보강 국고지원사업\＃사업완료_(공사품의요구서) 2020년 공사품의요구서\★20201125_노후설비 교체공사 가로등 안내간판 설치공사(보조금)\작업완료 사진파일\20201216_133613.jp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3" r="10780"/>
          <a:stretch/>
        </p:blipFill>
        <p:spPr bwMode="auto">
          <a:xfrm>
            <a:off x="5120389" y="474512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_x308375352" descr="EMB000012c405a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255463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_x55718072" descr="EMB000012c405a3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40" y="255463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_x55718072" descr="EMB000012c405a6"/>
          <p:cNvPicPr>
            <a:picLocks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1"/>
          <a:stretch/>
        </p:blipFill>
        <p:spPr bwMode="auto">
          <a:xfrm>
            <a:off x="2326291" y="474512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_x55717912" descr="EMB000012c405a9"/>
          <p:cNvPicPr>
            <a:picLocks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t="18061" r="11631"/>
          <a:stretch/>
        </p:blipFill>
        <p:spPr bwMode="auto">
          <a:xfrm>
            <a:off x="6956540" y="474512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직사각형 60"/>
          <p:cNvSpPr/>
          <p:nvPr/>
        </p:nvSpPr>
        <p:spPr>
          <a:xfrm>
            <a:off x="495610" y="4447471"/>
            <a:ext cx="1485519" cy="227700"/>
          </a:xfrm>
          <a:prstGeom prst="rect">
            <a:avLst/>
          </a:prstGeom>
          <a:solidFill>
            <a:srgbClr val="0F5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가로등</a:t>
            </a:r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녹십자간판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981129" y="4433440"/>
            <a:ext cx="582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환자안전 및 범죄예방을 위한 </a:t>
            </a:r>
            <a:r>
              <a:rPr lang="ko-KR" altLang="en-US" sz="1200" spc="-100" dirty="0" err="1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노후된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가로등 교체 및 신설 </a:t>
            </a:r>
            <a:r>
              <a:rPr lang="en-US" altLang="ko-KR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녹십자 간판 철거</a:t>
            </a:r>
            <a:endParaRPr lang="ko-KR" altLang="en-US" sz="1200" spc="-100" dirty="0">
              <a:solidFill>
                <a:srgbClr val="0F5299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66" name="그룹 65"/>
          <p:cNvGrpSpPr/>
          <p:nvPr/>
        </p:nvGrpSpPr>
        <p:grpSpPr>
          <a:xfrm>
            <a:off x="3982291" y="5249836"/>
            <a:ext cx="1126150" cy="660328"/>
            <a:chOff x="2950169" y="2940123"/>
            <a:chExt cx="1126150" cy="660328"/>
          </a:xfrm>
        </p:grpSpPr>
        <p:sp>
          <p:nvSpPr>
            <p:cNvPr id="67" name="오른쪽 화살표 66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0F52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교체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55" name="직선 연결선 54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9" name="그림 6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70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32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- 10 -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진단검사의학과 및 기타시설 보강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(2020~2021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40674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지하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 및 지상 </a:t>
            </a:r>
            <a:r>
              <a:rPr lang="en-US" altLang="ko-KR" sz="1200" dirty="0" smtClean="0">
                <a:latin typeface="+mj-ea"/>
                <a:ea typeface="+mj-ea"/>
              </a:rPr>
              <a:t>2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진단검사의학과의 검사 기능에 맞도록 공간재배치로 업무효율성 증대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err="1" smtClean="0">
                <a:latin typeface="+mj-ea"/>
                <a:ea typeface="+mj-ea"/>
              </a:rPr>
              <a:t>자동검체분류시스템</a:t>
            </a:r>
            <a:r>
              <a:rPr lang="ko-KR" altLang="en-US" sz="1200" dirty="0" smtClean="0">
                <a:latin typeface="+mj-ea"/>
                <a:ea typeface="+mj-ea"/>
              </a:rPr>
              <a:t> 구축으로 검사시간 단축</a:t>
            </a: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/ </a:t>
            </a:r>
            <a:r>
              <a:rPr lang="ko-KR" altLang="en-US" sz="1200" dirty="0" smtClean="0">
                <a:latin typeface="+mj-ea"/>
                <a:ea typeface="+mj-ea"/>
              </a:rPr>
              <a:t>지하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 기타시설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강당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분식점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복도 등</a:t>
            </a:r>
            <a:r>
              <a:rPr lang="en-US" altLang="ko-KR" sz="1200" dirty="0" smtClean="0">
                <a:latin typeface="+mj-ea"/>
                <a:ea typeface="+mj-ea"/>
              </a:rPr>
              <a:t>)</a:t>
            </a:r>
            <a:r>
              <a:rPr lang="ko-KR" altLang="en-US" sz="1200" dirty="0" smtClean="0">
                <a:latin typeface="+mj-ea"/>
                <a:ea typeface="+mj-ea"/>
              </a:rPr>
              <a:t>에 대한 시설 개선 및 공공의료본부 통합사무실 조성으로 책임의료기관 업무기능 강화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5610" y="2268582"/>
            <a:ext cx="1094887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spc="-100" smtClean="0">
                <a:solidFill>
                  <a:schemeClr val="bg1"/>
                </a:solidFill>
                <a:latin typeface="+mj-ea"/>
                <a:ea typeface="+mj-ea"/>
              </a:rPr>
              <a:t>진단검사의학</a:t>
            </a:r>
            <a:r>
              <a:rPr lang="ko-KR" altLang="en-US" sz="1050" b="1" spc="-100">
                <a:solidFill>
                  <a:schemeClr val="bg1"/>
                </a:solidFill>
                <a:latin typeface="+mj-ea"/>
                <a:ea typeface="+mj-ea"/>
              </a:rPr>
              <a:t>과</a:t>
            </a:r>
            <a:endParaRPr lang="ko-KR" altLang="en-US" sz="1050" b="1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95610" y="4447471"/>
            <a:ext cx="1086009" cy="227700"/>
          </a:xfrm>
          <a:prstGeom prst="rect">
            <a:avLst/>
          </a:prstGeom>
          <a:solidFill>
            <a:srgbClr val="0F5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지하 </a:t>
            </a:r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층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99898" y="2258022"/>
            <a:ext cx="639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병리과를 포함한 시설개선 및 공간기능 활용 제고 </a:t>
            </a:r>
            <a:r>
              <a:rPr lang="en-US" altLang="ko-KR" sz="1200" spc="-100" dirty="0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spc="-100" dirty="0" err="1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자동검체분류시스템을</a:t>
            </a:r>
            <a:r>
              <a:rPr lang="ko-KR" altLang="en-US" sz="1200" spc="-100" dirty="0" smtClean="0">
                <a:solidFill>
                  <a:srgbClr val="409DE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통한 신속한 정보제공</a:t>
            </a:r>
            <a:endParaRPr lang="ko-KR" altLang="en-US" sz="1200" spc="-100" dirty="0">
              <a:solidFill>
                <a:srgbClr val="409DE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90497" y="4433440"/>
            <a:ext cx="7102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지하 </a:t>
            </a:r>
            <a:r>
              <a:rPr lang="en-US" altLang="ko-KR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층 복도</a:t>
            </a:r>
            <a:r>
              <a:rPr lang="en-US" altLang="ko-KR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강당</a:t>
            </a:r>
            <a:r>
              <a:rPr lang="en-US" altLang="ko-KR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분식점</a:t>
            </a:r>
            <a:r>
              <a:rPr lang="en-US" altLang="ko-KR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0F5299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공공의료본부 등 노후시설 보강</a:t>
            </a:r>
            <a:endParaRPr lang="ko-KR" altLang="en-US" sz="1200" spc="-100" dirty="0">
              <a:solidFill>
                <a:srgbClr val="0F5299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3982291" y="3053836"/>
            <a:ext cx="1126150" cy="660328"/>
            <a:chOff x="2950169" y="2940123"/>
            <a:chExt cx="1126150" cy="660328"/>
          </a:xfrm>
        </p:grpSpPr>
        <p:sp>
          <p:nvSpPr>
            <p:cNvPr id="38" name="오른쪽 화살표 37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409DE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3982291" y="5249836"/>
            <a:ext cx="1126150" cy="660328"/>
            <a:chOff x="2950169" y="2940123"/>
            <a:chExt cx="1126150" cy="660328"/>
          </a:xfrm>
        </p:grpSpPr>
        <p:sp>
          <p:nvSpPr>
            <p:cNvPr id="41" name="오른쪽 화살표 40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0F529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4097" name="_x283156640" descr="EMB00004fa00a84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3" r="14332"/>
          <a:stretch/>
        </p:blipFill>
        <p:spPr bwMode="auto">
          <a:xfrm>
            <a:off x="49561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56862488" descr="EMB00004fa00a87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 r="16643"/>
          <a:stretch/>
        </p:blipFill>
        <p:spPr bwMode="auto">
          <a:xfrm>
            <a:off x="2326291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_x283154800" descr="EMB00004fa00a8a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r="5164"/>
          <a:stretch/>
        </p:blipFill>
        <p:spPr bwMode="auto">
          <a:xfrm>
            <a:off x="5120390" y="2556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_x56862648" descr="EMB00004fa00a8d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4"/>
          <a:stretch/>
        </p:blipFill>
        <p:spPr bwMode="auto">
          <a:xfrm>
            <a:off x="6956540" y="2555416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_x56862488" descr="EMB00004fa00a90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7611"/>
          <a:stretch/>
        </p:blipFill>
        <p:spPr bwMode="auto">
          <a:xfrm>
            <a:off x="497491" y="4760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_x56862488" descr="EMB00004fa00a93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8"/>
          <a:stretch/>
        </p:blipFill>
        <p:spPr bwMode="auto">
          <a:xfrm>
            <a:off x="2326291" y="4760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_x56862648" descr="EMB00004fa00a96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r="11002"/>
          <a:stretch/>
        </p:blipFill>
        <p:spPr bwMode="auto">
          <a:xfrm>
            <a:off x="5120390" y="4751416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_x56863608" descr="EMB00004fa00a99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" r="6004"/>
          <a:stretch/>
        </p:blipFill>
        <p:spPr bwMode="auto">
          <a:xfrm>
            <a:off x="6956540" y="4752000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직선 연결선 52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3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569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latin typeface="+mj-ea"/>
                  <a:ea typeface="+mj-ea"/>
                </a:rPr>
                <a:t>인공신장투석실</a:t>
              </a:r>
              <a:r>
                <a:rPr lang="ko-KR" altLang="en-US" sz="1400" b="1" dirty="0" smtClean="0">
                  <a:latin typeface="+mj-ea"/>
                  <a:ea typeface="+mj-ea"/>
                </a:rPr>
                <a:t> 확충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(2020~2021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본관 지하 </a:t>
            </a:r>
            <a:r>
              <a:rPr lang="en-US" altLang="ko-KR" sz="1200" dirty="0" smtClean="0">
                <a:latin typeface="+mj-ea"/>
                <a:ea typeface="+mj-ea"/>
              </a:rPr>
              <a:t>1</a:t>
            </a:r>
            <a:r>
              <a:rPr lang="ko-KR" altLang="en-US" sz="1200" dirty="0" smtClean="0">
                <a:latin typeface="+mj-ea"/>
                <a:ea typeface="+mj-ea"/>
              </a:rPr>
              <a:t>층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개선사항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협소한 진료공간의 확장 및 이용환자의 편의시설 보강 등 전반적인 투석환경을 개선하여 공공병원으로서 이미지 제고</a:t>
            </a: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/ </a:t>
            </a:r>
            <a:r>
              <a:rPr lang="ko-KR" altLang="en-US" sz="1200" dirty="0" err="1" smtClean="0">
                <a:latin typeface="+mj-ea"/>
                <a:ea typeface="+mj-ea"/>
              </a:rPr>
              <a:t>격리투석실을</a:t>
            </a:r>
            <a:r>
              <a:rPr lang="ko-KR" altLang="en-US" sz="1200" dirty="0" smtClean="0">
                <a:latin typeface="+mj-ea"/>
                <a:ea typeface="+mj-ea"/>
              </a:rPr>
              <a:t> 구축하여 감염환자 대응기능 강화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95610" y="2268582"/>
            <a:ext cx="1288802" cy="227700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err="1" smtClean="0">
                <a:solidFill>
                  <a:schemeClr val="bg1"/>
                </a:solidFill>
                <a:latin typeface="+mj-ea"/>
                <a:ea typeface="+mj-ea"/>
              </a:rPr>
              <a:t>인공신장투석실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84412" y="2258022"/>
            <a:ext cx="6828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환자 및 의료진공간 환경개선</a:t>
            </a:r>
            <a:r>
              <a:rPr lang="en-US" altLang="ko-KR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투석환자 증가에 따른 편의시설 보강</a:t>
            </a:r>
            <a:endParaRPr lang="ko-KR" altLang="en-US" sz="1200" spc="-100" dirty="0">
              <a:solidFill>
                <a:srgbClr val="40C2C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3982291" y="3994904"/>
            <a:ext cx="1126150" cy="660328"/>
            <a:chOff x="2950169" y="2940123"/>
            <a:chExt cx="1126150" cy="660328"/>
          </a:xfrm>
        </p:grpSpPr>
        <p:sp>
          <p:nvSpPr>
            <p:cNvPr id="37" name="오른쪽 화살표 36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40C2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리모델링</a:t>
              </a:r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완료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5121" name="_x151725384" descr="EMB00004fa00acb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151726664" descr="EMB00004fa00ac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_x56862968" descr="EMB00004fa00ad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0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_x151723944" descr="EMB00004fa00ad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91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_x283154560" descr="EMB00004fa00ad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89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_x151726344" descr="EMB00004fa00ada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40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_x283153040" descr="EMB00004fa00add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40" y="2564294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_x283154560" descr="EMB00004fa00ae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89" y="4405758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직선 연결선 48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그룹 49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1" name="모서리가 둥근 직사각형 50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57" name="그림 5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58" name="그림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59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273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+mj-ea"/>
                  <a:ea typeface="+mj-ea"/>
                </a:rPr>
                <a:t>의료진 숙소 증축</a:t>
              </a:r>
              <a:r>
                <a:rPr lang="en-US" altLang="ko-KR" sz="1400" b="1" dirty="0" smtClean="0">
                  <a:latin typeface="+mj-ea"/>
                  <a:ea typeface="+mj-ea"/>
                </a:rPr>
                <a:t>(2020~2022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</a:t>
              </a:r>
              <a:r>
                <a:rPr lang="en-US" altLang="ko-KR" sz="1400" b="1" dirty="0" smtClean="0"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44291" y="1269706"/>
            <a:ext cx="840674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사업범위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err="1" smtClean="0">
                <a:latin typeface="+mj-ea"/>
                <a:ea typeface="+mj-ea"/>
              </a:rPr>
              <a:t>부진입로</a:t>
            </a:r>
            <a:r>
              <a:rPr lang="ko-KR" altLang="en-US" sz="1200" dirty="0" smtClean="0">
                <a:latin typeface="+mj-ea"/>
                <a:ea typeface="+mj-ea"/>
              </a:rPr>
              <a:t> 인근 유휴부지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o-KR" altLang="en-US" sz="1200" dirty="0" smtClean="0">
                <a:latin typeface="+mj-ea"/>
                <a:ea typeface="+mj-ea"/>
              </a:rPr>
              <a:t>사업목적 </a:t>
            </a:r>
            <a:r>
              <a:rPr lang="en-US" altLang="ko-KR" sz="1200" dirty="0" smtClean="0"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latin typeface="+mj-ea"/>
                <a:ea typeface="+mj-ea"/>
              </a:rPr>
              <a:t>의료진 숙소 증축을 통한 전문의료인력의 안정적 확보로 이직 최소화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안정적인 정주여건 제공으로 응급환자에 대한 신속한 대처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- 12 -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95610" y="2268582"/>
            <a:ext cx="1288802" cy="227700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사업진행 현황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84412" y="2258022"/>
            <a:ext cx="420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철근콘크리트 골조 공사 진행 중</a:t>
            </a:r>
            <a:r>
              <a:rPr lang="en-US" altLang="ko-KR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(2022.5</a:t>
            </a:r>
            <a:r>
              <a:rPr lang="ko-KR" altLang="en-US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월 기준</a:t>
            </a:r>
            <a:r>
              <a:rPr lang="en-US" altLang="ko-KR" sz="1200" spc="-100" dirty="0" smtClean="0">
                <a:solidFill>
                  <a:srgbClr val="40C2C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200" spc="-100" dirty="0">
              <a:solidFill>
                <a:srgbClr val="40C2C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2817601" y="3951435"/>
            <a:ext cx="966415" cy="936000"/>
            <a:chOff x="2950168" y="2895554"/>
            <a:chExt cx="966415" cy="764422"/>
          </a:xfrm>
        </p:grpSpPr>
        <p:sp>
          <p:nvSpPr>
            <p:cNvPr id="37" name="오른쪽 화살표 36"/>
            <p:cNvSpPr/>
            <p:nvPr/>
          </p:nvSpPr>
          <p:spPr>
            <a:xfrm>
              <a:off x="3043526" y="2895554"/>
              <a:ext cx="873057" cy="764422"/>
            </a:xfrm>
            <a:prstGeom prst="rightArrow">
              <a:avLst/>
            </a:prstGeom>
            <a:solidFill>
              <a:srgbClr val="40C2C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950168" y="3090822"/>
              <a:ext cx="964033" cy="37623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공사 완료 예정</a:t>
              </a:r>
              <a:endParaRPr lang="ko-KR" altLang="en-US" sz="1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6150" name="Picture 6" descr="C:\Users\Administrator\Desktop\남원의료원 기능보강사업 현황\의료진 숙소 조감도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2325" r="5667" b="2107"/>
          <a:stretch/>
        </p:blipFill>
        <p:spPr bwMode="auto">
          <a:xfrm>
            <a:off x="3852899" y="2568620"/>
            <a:ext cx="4856093" cy="370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3918720" y="2639803"/>
            <a:ext cx="2392029" cy="10863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</a:pP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의료진 숙소 조감도</a:t>
            </a:r>
            <a:endParaRPr lang="en-US" altLang="ko-KR" sz="1100" b="1" spc="-1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spc="-1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 - 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사업비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: 8,800</a:t>
            </a:r>
            <a:r>
              <a:rPr lang="ko-KR" altLang="en-US" sz="1100" b="1" spc="-100" dirty="0" err="1" smtClean="0">
                <a:solidFill>
                  <a:schemeClr val="tx1"/>
                </a:solidFill>
                <a:latin typeface="+mj-ea"/>
                <a:ea typeface="+mj-ea"/>
              </a:rPr>
              <a:t>백만원</a:t>
            </a:r>
            <a:endParaRPr lang="en-US" altLang="ko-KR" sz="1100" b="1" spc="-1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spc="-1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 - </a:t>
            </a:r>
            <a:r>
              <a:rPr lang="ko-KR" altLang="en-US" sz="1100" b="1" spc="-100" dirty="0" err="1" smtClean="0">
                <a:solidFill>
                  <a:schemeClr val="tx1"/>
                </a:solidFill>
                <a:latin typeface="+mj-ea"/>
                <a:ea typeface="+mj-ea"/>
              </a:rPr>
              <a:t>세대수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: 40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세대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지하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층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~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지상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7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층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b="1" spc="-1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 - 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연면적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+mj-ea"/>
                <a:ea typeface="+mj-ea"/>
              </a:rPr>
              <a:t>: 2,977.17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㎡(900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평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b="1" spc="-10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 - 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준</a:t>
            </a:r>
            <a:r>
              <a:rPr lang="ko-KR" altLang="en-US" sz="1100" b="1" spc="-100" dirty="0">
                <a:solidFill>
                  <a:schemeClr val="tx1"/>
                </a:solidFill>
                <a:latin typeface="맑은 고딕"/>
                <a:ea typeface="맑은 고딕"/>
              </a:rPr>
              <a:t>공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일 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: 2023.04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(</a:t>
            </a:r>
            <a:r>
              <a:rPr lang="ko-KR" altLang="en-US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예정</a:t>
            </a:r>
            <a:r>
              <a:rPr lang="en-US" altLang="ko-KR" sz="1100" b="1" spc="-100" dirty="0" smtClean="0">
                <a:solidFill>
                  <a:schemeClr val="tx1"/>
                </a:solidFill>
                <a:latin typeface="맑은 고딕"/>
                <a:ea typeface="맑은 고딕"/>
              </a:rPr>
              <a:t>)</a:t>
            </a:r>
            <a:endParaRPr lang="ko-KR" altLang="en-US" sz="1100" b="1" spc="-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56" name="그림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57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+mj-ea"/>
              </a:rPr>
              <a:t>3. </a:t>
            </a:r>
            <a:r>
              <a:rPr lang="ko-KR" altLang="en-US" sz="1400" b="1" dirty="0" smtClean="0">
                <a:latin typeface="+mj-ea"/>
              </a:rPr>
              <a:t>기능보강사업 추진현황</a:t>
            </a:r>
            <a:r>
              <a:rPr lang="en-US" altLang="ko-KR" sz="1400" b="1" dirty="0" smtClean="0">
                <a:latin typeface="+mj-ea"/>
              </a:rPr>
              <a:t>(2017~2021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)</a:t>
            </a:r>
            <a:endParaRPr lang="ko-KR" altLang="en-US" sz="1400" b="1" dirty="0">
              <a:latin typeface="+mj-ea"/>
            </a:endParaRPr>
          </a:p>
        </p:txBody>
      </p:sp>
      <p:pic>
        <p:nvPicPr>
          <p:cNvPr id="1027" name="Picture 3" descr="D:\시설업무\국고지원사업\2020년 ~ 2022년도 기능보강 국고지원사업\(기타 추진현황) 의료진숙소 증축공사\★★의료진 숙소 공사 사진\20220525_092904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9" y="4469776"/>
            <a:ext cx="234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시설업무\국고지원사업\2020년 ~ 2022년도 기능보강 국고지원사업\(기타 추진현황) 의료진숙소 증축공사\★★의료진 숙소 공사 사진\20220525_092606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0" y="2568620"/>
            <a:ext cx="234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7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4</a:t>
            </a:r>
            <a:r>
              <a:rPr lang="en-US" altLang="ko-KR" sz="1400" b="1" dirty="0" smtClean="0">
                <a:latin typeface="+mj-ea"/>
              </a:rPr>
              <a:t>. 2022~2026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(5</a:t>
            </a:r>
            <a:r>
              <a:rPr lang="ko-KR" altLang="en-US" sz="1400" b="1" dirty="0" smtClean="0">
                <a:latin typeface="+mj-ea"/>
              </a:rPr>
              <a:t>개년</a:t>
            </a:r>
            <a:r>
              <a:rPr lang="en-US" altLang="ko-KR" sz="1400" b="1" dirty="0" smtClean="0">
                <a:latin typeface="+mj-ea"/>
              </a:rPr>
              <a:t>) </a:t>
            </a:r>
            <a:r>
              <a:rPr lang="ko-KR" altLang="en-US" sz="1400" b="1" dirty="0" smtClean="0">
                <a:latin typeface="+mj-ea"/>
              </a:rPr>
              <a:t>추진계획</a:t>
            </a:r>
            <a:endParaRPr lang="ko-KR" altLang="en-US" sz="1400" b="1" dirty="0">
              <a:latin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- 13 -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j-ea"/>
                  <a:ea typeface="+mj-ea"/>
                </a:rPr>
                <a:t>2022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 기능보강사업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(3,612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백만원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32000" y="1332000"/>
            <a:ext cx="3914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편의</a:t>
            </a:r>
            <a:r>
              <a:rPr lang="en-US" altLang="ko-KR" sz="1200" b="1" dirty="0" smtClean="0">
                <a:latin typeface="맑은 고딕"/>
                <a:ea typeface="맑은 고딕"/>
              </a:rPr>
              <a:t>·</a:t>
            </a:r>
            <a:r>
              <a:rPr lang="ko-KR" altLang="en-US" sz="1200" b="1" dirty="0" smtClean="0">
                <a:latin typeface="맑은 고딕"/>
                <a:ea typeface="맑은 고딕"/>
              </a:rPr>
              <a:t>안전시설 보강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(1,000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외래전용 </a:t>
            </a:r>
            <a:r>
              <a:rPr lang="en-US" altLang="ko-KR" sz="1200" dirty="0" smtClean="0">
                <a:latin typeface="맑은 고딕"/>
                <a:ea typeface="맑은 고딕"/>
              </a:rPr>
              <a:t>E/V(</a:t>
            </a:r>
            <a:r>
              <a:rPr lang="ko-KR" altLang="en-US" sz="1200" dirty="0" smtClean="0">
                <a:latin typeface="맑은 고딕"/>
                <a:ea typeface="맑은 고딕"/>
              </a:rPr>
              <a:t>승강기</a:t>
            </a:r>
            <a:r>
              <a:rPr lang="en-US" altLang="ko-KR" sz="1200" dirty="0" smtClean="0">
                <a:latin typeface="맑은 고딕"/>
                <a:ea typeface="맑은 고딕"/>
              </a:rPr>
              <a:t>) </a:t>
            </a:r>
            <a:r>
              <a:rPr lang="ko-KR" altLang="en-US" sz="1200" dirty="0" smtClean="0">
                <a:latin typeface="맑은 고딕"/>
                <a:ea typeface="맑은 고딕"/>
              </a:rPr>
              <a:t>설치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+mj-ea"/>
                <a:ea typeface="+mj-ea"/>
              </a:rPr>
              <a:t>    - </a:t>
            </a:r>
            <a:r>
              <a:rPr lang="ko-KR" altLang="en-US" sz="1200" dirty="0" err="1" smtClean="0">
                <a:latin typeface="+mj-ea"/>
                <a:ea typeface="+mj-ea"/>
              </a:rPr>
              <a:t>비상계단실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+mj-ea"/>
                <a:ea typeface="+mj-ea"/>
              </a:rPr>
              <a:t>방화문</a:t>
            </a:r>
            <a:r>
              <a:rPr lang="ko-KR" altLang="en-US" sz="1200" dirty="0" smtClean="0">
                <a:latin typeface="+mj-ea"/>
                <a:ea typeface="+mj-ea"/>
              </a:rPr>
              <a:t> 교체</a:t>
            </a:r>
            <a:r>
              <a:rPr lang="en-US" altLang="ko-KR" sz="1200" dirty="0" smtClean="0">
                <a:latin typeface="+mj-ea"/>
                <a:ea typeface="+mj-ea"/>
              </a:rPr>
              <a:t>/</a:t>
            </a:r>
            <a:r>
              <a:rPr lang="ko-KR" altLang="en-US" sz="1200" dirty="0" err="1" smtClean="0">
                <a:latin typeface="+mj-ea"/>
                <a:ea typeface="+mj-ea"/>
              </a:rPr>
              <a:t>도어릴리즈</a:t>
            </a:r>
            <a:r>
              <a:rPr lang="ko-KR" altLang="en-US" sz="1200" dirty="0" smtClean="0">
                <a:latin typeface="+mj-ea"/>
                <a:ea typeface="+mj-ea"/>
              </a:rPr>
              <a:t> 설치</a:t>
            </a: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   - </a:t>
            </a:r>
            <a:r>
              <a:rPr lang="ko-KR" altLang="en-US" sz="1200" dirty="0" smtClean="0">
                <a:latin typeface="+mj-ea"/>
                <a:ea typeface="+mj-ea"/>
              </a:rPr>
              <a:t>진료협력센터 설치</a:t>
            </a:r>
            <a:endParaRPr lang="en-US" altLang="ko-KR" sz="1200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   - </a:t>
            </a:r>
            <a:r>
              <a:rPr lang="ko-KR" altLang="en-US" sz="1200" dirty="0" smtClean="0">
                <a:latin typeface="+mj-ea"/>
                <a:ea typeface="+mj-ea"/>
              </a:rPr>
              <a:t>장례식장 환경개선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51033" y="1332000"/>
            <a:ext cx="4227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err="1" smtClean="0">
                <a:latin typeface="맑은 고딕"/>
                <a:ea typeface="맑은 고딕"/>
              </a:rPr>
              <a:t>감염병</a:t>
            </a:r>
            <a:r>
              <a:rPr lang="ko-KR" altLang="en-US" sz="1200" b="1" dirty="0" smtClean="0">
                <a:latin typeface="맑은 고딕"/>
                <a:ea typeface="맑은 고딕"/>
              </a:rPr>
              <a:t> 대응 </a:t>
            </a:r>
            <a:r>
              <a:rPr lang="en-US" altLang="ko-KR" sz="1200" b="1" dirty="0" smtClean="0">
                <a:latin typeface="맑은 고딕"/>
                <a:ea typeface="맑은 고딕"/>
              </a:rPr>
              <a:t>CT</a:t>
            </a:r>
            <a:r>
              <a:rPr lang="ko-KR" altLang="en-US" sz="1200" b="1" dirty="0" smtClean="0">
                <a:latin typeface="맑은 고딕"/>
                <a:ea typeface="맑은 고딕"/>
              </a:rPr>
              <a:t>실 신설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(1,322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CT</a:t>
            </a:r>
            <a:r>
              <a:rPr lang="ko-KR" altLang="en-US" sz="1200" dirty="0" smtClean="0">
                <a:latin typeface="맑은 고딕"/>
                <a:ea typeface="맑은 고딕"/>
              </a:rPr>
              <a:t>실 신설을 통한 감염확산 예방 및 감염환자 입</a:t>
            </a:r>
            <a:r>
              <a:rPr lang="en-US" altLang="ko-KR" sz="1200" dirty="0" smtClean="0">
                <a:latin typeface="맑은 고딕"/>
                <a:ea typeface="맑은 고딕"/>
              </a:rPr>
              <a:t>·</a:t>
            </a:r>
            <a:r>
              <a:rPr lang="ko-KR" altLang="en-US" sz="1200" dirty="0" smtClean="0">
                <a:latin typeface="맑은 고딕"/>
                <a:ea typeface="맑은 고딕"/>
              </a:rPr>
              <a:t>퇴원 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동선의 안전한 확보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- CT</a:t>
            </a:r>
            <a:r>
              <a:rPr lang="ko-KR" altLang="en-US" sz="1200" dirty="0" smtClean="0">
                <a:latin typeface="맑은 고딕"/>
                <a:ea typeface="맑은 고딕"/>
              </a:rPr>
              <a:t>실 신설로 일반</a:t>
            </a:r>
            <a:r>
              <a:rPr lang="en-US" altLang="ko-KR" sz="1200" dirty="0" smtClean="0">
                <a:latin typeface="맑은 고딕"/>
                <a:ea typeface="맑은 고딕"/>
              </a:rPr>
              <a:t>(</a:t>
            </a:r>
            <a:r>
              <a:rPr lang="ko-KR" altLang="en-US" sz="1200" dirty="0" smtClean="0">
                <a:latin typeface="맑은 고딕"/>
                <a:ea typeface="맑은 고딕"/>
              </a:rPr>
              <a:t>응급 및 검진</a:t>
            </a:r>
            <a:r>
              <a:rPr lang="en-US" altLang="ko-KR" sz="1200" dirty="0" smtClean="0">
                <a:latin typeface="맑은 고딕"/>
                <a:ea typeface="맑은 고딕"/>
              </a:rPr>
              <a:t>)</a:t>
            </a:r>
            <a:r>
              <a:rPr lang="ko-KR" altLang="en-US" sz="1200" dirty="0" smtClean="0">
                <a:latin typeface="맑은 고딕"/>
                <a:ea typeface="맑은 고딕"/>
              </a:rPr>
              <a:t>환자의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진료권</a:t>
            </a:r>
            <a:r>
              <a:rPr lang="ko-KR" altLang="en-US" sz="1200" dirty="0" smtClean="0">
                <a:latin typeface="맑은 고딕"/>
                <a:ea typeface="맑은 고딕"/>
              </a:rPr>
              <a:t> 보장</a:t>
            </a:r>
            <a:r>
              <a:rPr lang="en-US" altLang="ko-KR" sz="1200" dirty="0" smtClean="0">
                <a:latin typeface="맑은 고딕"/>
                <a:ea typeface="맑은 고딕"/>
              </a:rPr>
              <a:t>,</a:t>
            </a:r>
            <a:r>
              <a:rPr lang="ko-KR" altLang="en-US" sz="1200" dirty="0" smtClean="0">
                <a:latin typeface="맑은 고딕"/>
                <a:ea typeface="맑은 고딕"/>
              </a:rPr>
              <a:t> 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지역거점공공병원 및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감염병전담병원의</a:t>
            </a:r>
            <a:r>
              <a:rPr lang="ko-KR" altLang="en-US" sz="1200" dirty="0" smtClean="0">
                <a:latin typeface="맑은 고딕"/>
                <a:ea typeface="맑은 고딕"/>
              </a:rPr>
              <a:t> 역할 병행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grpSp>
        <p:nvGrpSpPr>
          <p:cNvPr id="7176" name="그룹 7175"/>
          <p:cNvGrpSpPr/>
          <p:nvPr/>
        </p:nvGrpSpPr>
        <p:grpSpPr>
          <a:xfrm>
            <a:off x="421160" y="2628000"/>
            <a:ext cx="3955532" cy="2952000"/>
            <a:chOff x="403404" y="2520000"/>
            <a:chExt cx="3955532" cy="2952000"/>
          </a:xfrm>
        </p:grpSpPr>
        <p:pic>
          <p:nvPicPr>
            <p:cNvPr id="7169" name="_x231539912" descr="EMB00004fa00b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1" y="2587123"/>
              <a:ext cx="1887111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1" name="_x231538312" descr="EMB00004fa00b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1" y="4024493"/>
              <a:ext cx="1887111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_x231539352" descr="EMB00004fa00b1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613" y="2587123"/>
              <a:ext cx="188711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5" name="_x231538552" descr="EMB00004fa00b1c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613" y="4024493"/>
              <a:ext cx="1887111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4" name="직사각형 7173"/>
            <p:cNvSpPr/>
            <p:nvPr/>
          </p:nvSpPr>
          <p:spPr>
            <a:xfrm>
              <a:off x="403404" y="2520000"/>
              <a:ext cx="3955532" cy="2952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178" name="그룹 7177"/>
          <p:cNvGrpSpPr/>
          <p:nvPr/>
        </p:nvGrpSpPr>
        <p:grpSpPr>
          <a:xfrm>
            <a:off x="4774807" y="2628000"/>
            <a:ext cx="3996000" cy="2952000"/>
            <a:chOff x="4499589" y="2470035"/>
            <a:chExt cx="3996000" cy="2952000"/>
          </a:xfrm>
        </p:grpSpPr>
        <p:pic>
          <p:nvPicPr>
            <p:cNvPr id="7177" name="_x231544632" descr="EMB00004fa00b4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3589" y="2542733"/>
              <a:ext cx="1894889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9" name="_x231545112" descr="EMB00004fa00b5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9686" y="2542733"/>
              <a:ext cx="1894889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1" name="_x231545512" descr="EMB00004fa00b5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3589" y="3980103"/>
              <a:ext cx="1894889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3" name="_x231545352" descr="EMB00004fa00b5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9685" y="3980103"/>
              <a:ext cx="1894889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직사각형 49"/>
            <p:cNvSpPr/>
            <p:nvPr/>
          </p:nvSpPr>
          <p:spPr>
            <a:xfrm>
              <a:off x="4499589" y="2470035"/>
              <a:ext cx="3996000" cy="2952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000010" y="5609699"/>
            <a:ext cx="2817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기존 </a:t>
            </a:r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CT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안정실을 활용하여 </a:t>
            </a:r>
            <a:r>
              <a:rPr lang="en-US" altLang="ko-KR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CT</a:t>
            </a:r>
            <a:r>
              <a:rPr lang="ko-KR" altLang="en-US" sz="1200" spc="-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 신설</a:t>
            </a:r>
            <a:endParaRPr lang="ko-KR" altLang="en-US" sz="1200" spc="-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000" y="5827120"/>
            <a:ext cx="473431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장비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en-US" altLang="ko-KR" sz="1200" b="1" dirty="0" err="1" smtClean="0">
                <a:latin typeface="맑은 고딕"/>
                <a:ea typeface="맑은 고딕"/>
              </a:rPr>
              <a:t>Cryo</a:t>
            </a:r>
            <a:r>
              <a:rPr lang="en-US" altLang="ko-KR" sz="1200" b="1" dirty="0" smtClean="0">
                <a:latin typeface="맑은 고딕"/>
                <a:ea typeface="맑은 고딕"/>
              </a:rPr>
              <a:t> </a:t>
            </a:r>
            <a:r>
              <a:rPr lang="en-US" altLang="ko-KR" sz="1200" b="1" dirty="0" err="1" smtClean="0">
                <a:latin typeface="맑은 고딕"/>
                <a:ea typeface="맑은 고딕"/>
              </a:rPr>
              <a:t>Terapy</a:t>
            </a:r>
            <a:r>
              <a:rPr lang="en-US" altLang="ko-KR" sz="1200" b="1" dirty="0" smtClean="0">
                <a:latin typeface="맑은 고딕"/>
                <a:ea typeface="맑은 고딕"/>
              </a:rPr>
              <a:t> Unit </a:t>
            </a:r>
            <a:r>
              <a:rPr lang="ko-KR" altLang="en-US" sz="1200" b="1" dirty="0" smtClean="0">
                <a:latin typeface="맑은 고딕"/>
                <a:ea typeface="맑은 고딕"/>
              </a:rPr>
              <a:t>등 </a:t>
            </a:r>
            <a:r>
              <a:rPr lang="en-US" altLang="ko-KR" sz="1200" b="1" dirty="0" smtClean="0">
                <a:latin typeface="맑은 고딕"/>
                <a:ea typeface="맑은 고딕"/>
              </a:rPr>
              <a:t>31</a:t>
            </a:r>
            <a:r>
              <a:rPr lang="ko-KR" altLang="en-US" sz="1200" b="1" dirty="0" smtClean="0">
                <a:latin typeface="맑은 고딕"/>
                <a:ea typeface="맑은 고딕"/>
              </a:rPr>
              <a:t>종 </a:t>
            </a:r>
            <a:r>
              <a:rPr lang="en-US" altLang="ko-KR" sz="1200" b="1" dirty="0" smtClean="0">
                <a:latin typeface="맑은 고딕"/>
                <a:ea typeface="맑은 고딕"/>
              </a:rPr>
              <a:t>101</a:t>
            </a:r>
            <a:r>
              <a:rPr lang="ko-KR" altLang="en-US" sz="1200" b="1" dirty="0" smtClean="0">
                <a:latin typeface="맑은 고딕"/>
                <a:ea typeface="맑은 고딕"/>
              </a:rPr>
              <a:t>품목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(1,290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605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- 14 -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j-ea"/>
                  <a:ea typeface="+mj-ea"/>
                </a:rPr>
                <a:t>2023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 기능보강사업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(7,070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백만원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32000" y="1332000"/>
            <a:ext cx="825332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의사숙소 </a:t>
            </a:r>
            <a:r>
              <a:rPr lang="ko-KR" altLang="en-US" sz="1200" b="1" dirty="0" err="1" smtClean="0">
                <a:latin typeface="맑은 고딕"/>
                <a:ea typeface="맑은 고딕"/>
              </a:rPr>
              <a:t>리모델링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(6,070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신축 후 </a:t>
            </a:r>
            <a:r>
              <a:rPr lang="en-US" altLang="ko-KR" sz="1200" dirty="0" smtClean="0">
                <a:latin typeface="맑은 고딕"/>
                <a:ea typeface="맑은 고딕"/>
              </a:rPr>
              <a:t>23</a:t>
            </a:r>
            <a:r>
              <a:rPr lang="ko-KR" altLang="en-US" sz="1200" dirty="0" smtClean="0">
                <a:latin typeface="맑은 고딕"/>
                <a:ea typeface="맑은 고딕"/>
              </a:rPr>
              <a:t>년이 경과된 의사숙소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리모델링을</a:t>
            </a:r>
            <a:r>
              <a:rPr lang="ko-KR" altLang="en-US" sz="1200" dirty="0" smtClean="0">
                <a:latin typeface="맑은 고딕"/>
                <a:ea typeface="맑은 고딕"/>
              </a:rPr>
              <a:t> 통한 직원숙소 활용 전환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세대수</a:t>
            </a:r>
            <a:r>
              <a:rPr lang="ko-KR" altLang="en-US" sz="1200" dirty="0" smtClean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: 30</a:t>
            </a:r>
            <a:r>
              <a:rPr lang="ko-KR" altLang="en-US" sz="1200" dirty="0" smtClean="0">
                <a:latin typeface="맑은 고딕"/>
                <a:ea typeface="맑은 고딕"/>
              </a:rPr>
              <a:t>세대</a:t>
            </a:r>
            <a:r>
              <a:rPr lang="en-US" altLang="ko-KR" sz="1200" dirty="0" smtClean="0">
                <a:latin typeface="맑은 고딕"/>
                <a:ea typeface="맑은 고딕"/>
              </a:rPr>
              <a:t>(36</a:t>
            </a:r>
            <a:r>
              <a:rPr lang="ko-KR" altLang="en-US" sz="1200" dirty="0" smtClean="0">
                <a:latin typeface="맑은 고딕"/>
                <a:ea typeface="맑은 고딕"/>
              </a:rPr>
              <a:t>평형 </a:t>
            </a:r>
            <a:r>
              <a:rPr lang="en-US" altLang="ko-KR" sz="1200" dirty="0" smtClean="0">
                <a:latin typeface="맑은 고딕"/>
                <a:ea typeface="맑은 고딕"/>
              </a:rPr>
              <a:t>24</a:t>
            </a:r>
            <a:r>
              <a:rPr lang="ko-KR" altLang="en-US" sz="1200" dirty="0" smtClean="0">
                <a:latin typeface="맑은 고딕"/>
                <a:ea typeface="맑은 고딕"/>
              </a:rPr>
              <a:t>세대</a:t>
            </a:r>
            <a:r>
              <a:rPr lang="en-US" altLang="ko-KR" sz="1200" dirty="0" smtClean="0">
                <a:latin typeface="맑은 고딕"/>
                <a:ea typeface="맑은 고딕"/>
              </a:rPr>
              <a:t>, 18</a:t>
            </a:r>
            <a:r>
              <a:rPr lang="ko-KR" altLang="en-US" sz="1200" dirty="0" smtClean="0">
                <a:latin typeface="맑은 고딕"/>
                <a:ea typeface="맑은 고딕"/>
              </a:rPr>
              <a:t>평형 </a:t>
            </a:r>
            <a:r>
              <a:rPr lang="en-US" altLang="ko-KR" sz="1200" dirty="0" smtClean="0">
                <a:latin typeface="맑은 고딕"/>
                <a:ea typeface="맑은 고딕"/>
              </a:rPr>
              <a:t>6</a:t>
            </a:r>
            <a:r>
              <a:rPr lang="ko-KR" altLang="en-US" sz="1200" dirty="0" smtClean="0">
                <a:latin typeface="맑은 고딕"/>
                <a:ea typeface="맑은 고딕"/>
              </a:rPr>
              <a:t>세대</a:t>
            </a:r>
            <a:r>
              <a:rPr lang="en-US" altLang="ko-KR" sz="1200" dirty="0" smtClean="0"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- </a:t>
            </a:r>
            <a:r>
              <a:rPr lang="ko-KR" altLang="en-US" sz="1200" dirty="0" smtClean="0">
                <a:latin typeface="맑은 고딕"/>
                <a:ea typeface="맑은 고딕"/>
              </a:rPr>
              <a:t>최대 수용인원 </a:t>
            </a:r>
            <a:r>
              <a:rPr lang="en-US" altLang="ko-KR" sz="1200" dirty="0" smtClean="0">
                <a:latin typeface="맑은 고딕"/>
                <a:ea typeface="맑은 고딕"/>
              </a:rPr>
              <a:t>: 108</a:t>
            </a:r>
            <a:r>
              <a:rPr lang="ko-KR" altLang="en-US" sz="1200" dirty="0" smtClean="0">
                <a:latin typeface="맑은 고딕"/>
                <a:ea typeface="맑은 고딕"/>
              </a:rPr>
              <a:t>명</a:t>
            </a:r>
            <a:endParaRPr lang="en-US" altLang="ko-KR" sz="1200" dirty="0" smtClean="0">
              <a:latin typeface="맑은 고딕"/>
              <a:ea typeface="맑은 고딕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000" y="5827120"/>
            <a:ext cx="473431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장비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피부절제기 등 </a:t>
            </a:r>
            <a:r>
              <a:rPr lang="en-US" altLang="ko-KR" sz="1200" b="1" dirty="0" smtClean="0">
                <a:latin typeface="맑은 고딕"/>
                <a:ea typeface="맑은 고딕"/>
              </a:rPr>
              <a:t>15</a:t>
            </a:r>
            <a:r>
              <a:rPr lang="ko-KR" altLang="en-US" sz="1200" b="1" dirty="0" smtClean="0">
                <a:latin typeface="맑은 고딕"/>
                <a:ea typeface="맑은 고딕"/>
              </a:rPr>
              <a:t>종 </a:t>
            </a:r>
            <a:r>
              <a:rPr lang="en-US" altLang="ko-KR" sz="1200" b="1" dirty="0" smtClean="0">
                <a:latin typeface="맑은 고딕"/>
                <a:ea typeface="맑은 고딕"/>
              </a:rPr>
              <a:t>22</a:t>
            </a:r>
            <a:r>
              <a:rPr lang="ko-KR" altLang="en-US" sz="1200" b="1" dirty="0" smtClean="0">
                <a:latin typeface="맑은 고딕"/>
                <a:ea typeface="맑은 고딕"/>
              </a:rPr>
              <a:t>품목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(1,000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3" name="그림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4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4</a:t>
            </a:r>
            <a:r>
              <a:rPr lang="en-US" altLang="ko-KR" sz="1400" b="1" dirty="0" smtClean="0">
                <a:latin typeface="+mj-ea"/>
              </a:rPr>
              <a:t>. 2022~2026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(5</a:t>
            </a:r>
            <a:r>
              <a:rPr lang="ko-KR" altLang="en-US" sz="1400" b="1" dirty="0" smtClean="0">
                <a:latin typeface="+mj-ea"/>
              </a:rPr>
              <a:t>개년</a:t>
            </a:r>
            <a:r>
              <a:rPr lang="en-US" altLang="ko-KR" sz="1400" b="1" dirty="0" smtClean="0">
                <a:latin typeface="+mj-ea"/>
              </a:rPr>
              <a:t>) </a:t>
            </a:r>
            <a:r>
              <a:rPr lang="ko-KR" altLang="en-US" sz="1400" b="1" dirty="0" smtClean="0">
                <a:latin typeface="+mj-ea"/>
              </a:rPr>
              <a:t>추진계획</a:t>
            </a:r>
            <a:endParaRPr lang="ko-KR" altLang="en-US" sz="1400" b="1" dirty="0">
              <a:latin typeface="+mj-ea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48000" y="2664000"/>
            <a:ext cx="7848000" cy="2952000"/>
            <a:chOff x="648000" y="2621701"/>
            <a:chExt cx="7848000" cy="2952000"/>
          </a:xfrm>
        </p:grpSpPr>
        <p:sp>
          <p:nvSpPr>
            <p:cNvPr id="7174" name="직사각형 7173"/>
            <p:cNvSpPr/>
            <p:nvPr/>
          </p:nvSpPr>
          <p:spPr>
            <a:xfrm>
              <a:off x="648000" y="2621701"/>
              <a:ext cx="7848000" cy="2952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195" name="_x231544712" descr="EMB00004fa00b7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1309" y="412684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7" name="_x231545352" descr="EMB00004fa00b7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721" y="268947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9" name="_x231545832" descr="EMB00004fa00b7c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721" y="412684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_x235046232" descr="EMB000041341355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00" y="4130723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_x233319696" descr="EMB00004134135b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00" y="268947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_x235046872" descr="EMB00004134135e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8736" y="268947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_x233321616" descr="EMB000041341361"/>
            <p:cNvPicPr>
              <a:picLocks noChangeArrowheads="1"/>
            </p:cNvPicPr>
            <p:nvPr/>
          </p:nvPicPr>
          <p:blipFill>
            <a:blip r:embed="rId10" cstate="print">
              <a:lum brigh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8736" y="4126840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_x235047112" descr="EMB000041341364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1309" y="268947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715464" y="2304000"/>
            <a:ext cx="7687345" cy="30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기대효과 </a:t>
            </a:r>
            <a:r>
              <a:rPr lang="en-US" altLang="ko-KR" sz="12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안정적 정주여건 제공 → 의료인력 수급 원활 → 지방의료원의 독자적인 핵심 공공의료 실현</a:t>
            </a:r>
            <a:endParaRPr lang="en-US" altLang="ko-KR" sz="1200" dirty="0">
              <a:solidFill>
                <a:srgbClr val="0070C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6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- 14 -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j-ea"/>
                  <a:ea typeface="+mj-ea"/>
                </a:rPr>
                <a:t>2024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 기능보강사업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(5,160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백만원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32000" y="1332000"/>
            <a:ext cx="422759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재활의학과 보강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(1,630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노후된</a:t>
            </a:r>
            <a:r>
              <a:rPr lang="ko-KR" altLang="en-US" sz="1200" dirty="0" smtClean="0">
                <a:latin typeface="맑은 고딕"/>
                <a:ea typeface="맑은 고딕"/>
              </a:rPr>
              <a:t> 재활의학과 진료실 및 기타시설의 보강공사를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통한 이용환자 및 직원 만족도 제고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지하 </a:t>
            </a:r>
            <a:r>
              <a:rPr lang="en-US" altLang="ko-KR" sz="1200" dirty="0" smtClean="0">
                <a:latin typeface="맑은 고딕"/>
                <a:ea typeface="맑은 고딕"/>
              </a:rPr>
              <a:t>1</a:t>
            </a:r>
            <a:r>
              <a:rPr lang="ko-KR" altLang="en-US" sz="1200" dirty="0" smtClean="0">
                <a:latin typeface="맑은 고딕"/>
                <a:ea typeface="맑은 고딕"/>
              </a:rPr>
              <a:t>층 재활의학과</a:t>
            </a:r>
            <a:r>
              <a:rPr lang="en-US" altLang="ko-KR" sz="1200" dirty="0" smtClean="0">
                <a:latin typeface="맑은 고딕"/>
                <a:ea typeface="맑은 고딕"/>
              </a:rPr>
              <a:t>(</a:t>
            </a:r>
            <a:r>
              <a:rPr lang="ko-KR" altLang="en-US" sz="1200" dirty="0" smtClean="0">
                <a:latin typeface="맑은 고딕"/>
                <a:ea typeface="맑은 고딕"/>
              </a:rPr>
              <a:t>물리치료실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작업치료실 포함</a:t>
            </a:r>
            <a:r>
              <a:rPr lang="en-US" altLang="ko-KR" sz="1200" dirty="0" smtClean="0">
                <a:latin typeface="맑은 고딕"/>
                <a:ea typeface="맑은 고딕"/>
              </a:rPr>
              <a:t>)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000" y="5827120"/>
            <a:ext cx="473431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장비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유방촬영장치 </a:t>
            </a:r>
            <a:r>
              <a:rPr lang="en-US" altLang="ko-KR" sz="1200" b="1" dirty="0" smtClean="0">
                <a:latin typeface="맑은 고딕"/>
                <a:ea typeface="맑은 고딕"/>
              </a:rPr>
              <a:t>1</a:t>
            </a:r>
            <a:r>
              <a:rPr lang="ko-KR" altLang="en-US" sz="1200" b="1" dirty="0" smtClean="0">
                <a:latin typeface="맑은 고딕"/>
                <a:ea typeface="맑은 고딕"/>
              </a:rPr>
              <a:t>종 </a:t>
            </a:r>
            <a:r>
              <a:rPr lang="en-US" altLang="ko-KR" sz="1200" b="1" dirty="0" smtClean="0">
                <a:latin typeface="맑은 고딕"/>
                <a:ea typeface="맑은 고딕"/>
              </a:rPr>
              <a:t>1</a:t>
            </a:r>
            <a:r>
              <a:rPr lang="ko-KR" altLang="en-US" sz="1200" b="1" dirty="0" smtClean="0">
                <a:latin typeface="맑은 고딕"/>
                <a:ea typeface="맑은 고딕"/>
              </a:rPr>
              <a:t>품목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(390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3" name="그림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4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4</a:t>
            </a:r>
            <a:r>
              <a:rPr lang="en-US" altLang="ko-KR" sz="1400" b="1" dirty="0" smtClean="0">
                <a:latin typeface="+mj-ea"/>
              </a:rPr>
              <a:t>. 2022~2026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(5</a:t>
            </a:r>
            <a:r>
              <a:rPr lang="ko-KR" altLang="en-US" sz="1400" b="1" dirty="0" smtClean="0">
                <a:latin typeface="+mj-ea"/>
              </a:rPr>
              <a:t>개년</a:t>
            </a:r>
            <a:r>
              <a:rPr lang="en-US" altLang="ko-KR" sz="1400" b="1" dirty="0" smtClean="0">
                <a:latin typeface="+mj-ea"/>
              </a:rPr>
              <a:t>) </a:t>
            </a:r>
            <a:r>
              <a:rPr lang="ko-KR" altLang="en-US" sz="1400" b="1" dirty="0" smtClean="0">
                <a:latin typeface="+mj-ea"/>
              </a:rPr>
              <a:t>추진계획</a:t>
            </a:r>
            <a:endParaRPr lang="ko-KR" altLang="en-US" sz="1400" b="1" dirty="0">
              <a:latin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24400" y="1332000"/>
            <a:ext cx="42275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지원시설 확충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(3,140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- </a:t>
            </a:r>
            <a:r>
              <a:rPr lang="ko-KR" altLang="en-US" sz="1200" dirty="0" smtClean="0">
                <a:latin typeface="맑은 고딕"/>
                <a:ea typeface="맑은 고딕"/>
              </a:rPr>
              <a:t>지상 </a:t>
            </a:r>
            <a:r>
              <a:rPr lang="en-US" altLang="ko-KR" sz="1200" dirty="0" smtClean="0">
                <a:latin typeface="맑은 고딕"/>
                <a:ea typeface="맑은 고딕"/>
              </a:rPr>
              <a:t>2</a:t>
            </a:r>
            <a:r>
              <a:rPr lang="ko-KR" altLang="en-US" sz="1200" dirty="0" smtClean="0">
                <a:latin typeface="맑은 고딕"/>
                <a:ea typeface="맑은 고딕"/>
              </a:rPr>
              <a:t>층 일부</a:t>
            </a:r>
            <a:r>
              <a:rPr lang="en-US" altLang="ko-KR" sz="1200" dirty="0" smtClean="0">
                <a:latin typeface="맑은 고딕"/>
                <a:ea typeface="맑은 고딕"/>
              </a:rPr>
              <a:t>(CT</a:t>
            </a:r>
            <a:r>
              <a:rPr lang="ko-KR" altLang="en-US" sz="1200" dirty="0" err="1" smtClean="0">
                <a:latin typeface="맑은 고딕"/>
                <a:ea typeface="맑은 고딕"/>
              </a:rPr>
              <a:t>조작실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응급촬영실</a:t>
            </a:r>
            <a:r>
              <a:rPr lang="en-US" altLang="ko-KR" sz="1200" dirty="0" smtClean="0">
                <a:latin typeface="맑은 고딕"/>
                <a:ea typeface="맑은 고딕"/>
              </a:rPr>
              <a:t>, EMS</a:t>
            </a:r>
            <a:r>
              <a:rPr lang="ko-KR" altLang="en-US" sz="1200" dirty="0" smtClean="0">
                <a:latin typeface="맑은 고딕"/>
                <a:ea typeface="맑은 고딕"/>
              </a:rPr>
              <a:t>사무실 등</a:t>
            </a:r>
            <a:r>
              <a:rPr lang="en-US" altLang="ko-KR" sz="1200" dirty="0" smtClean="0"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</a:t>
            </a:r>
            <a:r>
              <a:rPr lang="ko-KR" altLang="en-US" sz="1200" dirty="0" smtClean="0">
                <a:latin typeface="맑은 고딕"/>
                <a:ea typeface="맑은 고딕"/>
              </a:rPr>
              <a:t>및 지하 </a:t>
            </a:r>
            <a:r>
              <a:rPr lang="en-US" altLang="ko-KR" sz="1200" dirty="0" smtClean="0">
                <a:latin typeface="맑은 고딕"/>
                <a:ea typeface="맑은 고딕"/>
              </a:rPr>
              <a:t>2</a:t>
            </a:r>
            <a:r>
              <a:rPr lang="ko-KR" altLang="en-US" sz="1200" dirty="0" smtClean="0">
                <a:latin typeface="맑은 고딕"/>
                <a:ea typeface="맑은 고딕"/>
              </a:rPr>
              <a:t>층 폐기물처리실 및 세탁실 등 시설개선</a:t>
            </a:r>
            <a:endParaRPr lang="en-US" altLang="ko-KR" sz="1200" dirty="0" smtClean="0">
              <a:latin typeface="맑은 고딕"/>
              <a:ea typeface="맑은 고딕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47516" y="2664000"/>
            <a:ext cx="8244564" cy="2952000"/>
            <a:chOff x="447516" y="2603137"/>
            <a:chExt cx="8244564" cy="2952000"/>
          </a:xfrm>
        </p:grpSpPr>
        <p:sp>
          <p:nvSpPr>
            <p:cNvPr id="60" name="직사각형 59"/>
            <p:cNvSpPr/>
            <p:nvPr/>
          </p:nvSpPr>
          <p:spPr>
            <a:xfrm>
              <a:off x="447516" y="2603137"/>
              <a:ext cx="3924000" cy="2952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201" name="Picture 9" descr="C:\Users\Administrator\Desktop\20220321_140013.jpg\20220321_140558.jpg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941" y="2679337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02" name="Picture 10" descr="C:\Users\Administrator\Desktop\20220321_140013.jpg\20220321_140710.jp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353" y="4116708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03" name="Picture 11" descr="C:\Users\Administrator\Desktop\20220321_140013.jpg\20220321_140610.jpg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353" y="2679337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04" name="Picture 12" descr="C:\Users\Administrator\Desktop\20220321_140013.jpg\20220321_140643.jpg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941" y="4116708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직사각형 33"/>
            <p:cNvSpPr/>
            <p:nvPr/>
          </p:nvSpPr>
          <p:spPr>
            <a:xfrm>
              <a:off x="4768080" y="2603137"/>
              <a:ext cx="3924000" cy="2952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75" name="Picture 3" descr="D:\시설업무\국고지원사업\기능보강 국고지원사업 계획서\2022년도 국고지원 사업계획서\현황사진\지하 2층 기타시설\지하 2층 진입구(1).jpg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930" y="4118550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D:\시설업무\국고지원사업\기능보강 국고지원사업 계획서\2022년도 국고지원 사업계획서\현황사진\지하 2층 기타시설\지하 2층 복도(1).jpg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805" y="4116708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D:\시설업무\국고지원사업\기능보강 국고지원사업 계획서\2022년도 국고지원 사업계획서\현황사진\2층 기타시설\2층 CT 조작실.jpg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805" y="2679337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D:\시설업무\국고지원사업\기능보강 국고지원사업 계획서\2022년도 국고지원 사업계획서\현황사진\2층 기타시설\2층 응급촬영실.jpg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930" y="2679337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xtBox 32"/>
          <p:cNvSpPr txBox="1"/>
          <p:nvPr/>
        </p:nvSpPr>
        <p:spPr>
          <a:xfrm>
            <a:off x="610689" y="2297416"/>
            <a:ext cx="768734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재활의학과 보강 및 지원시설 확충 완료 → 지하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층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 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지상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층 </a:t>
            </a:r>
            <a:r>
              <a:rPr lang="ko-KR" altLang="en-US" sz="1200" dirty="0" err="1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리모델링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전체 완료</a:t>
            </a:r>
            <a:endParaRPr lang="en-US" altLang="ko-KR" sz="1200" dirty="0">
              <a:solidFill>
                <a:srgbClr val="0070C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786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- 15 -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j-ea"/>
                  <a:ea typeface="+mj-ea"/>
                </a:rPr>
                <a:t>2025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 기능보강사업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(11,284.5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백만원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32000" y="1332000"/>
            <a:ext cx="812555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입원병동 환경개선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(10,737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지역거점공공병원으로서 노후화된 입원시설의 환경개선사업을 통해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급성기</a:t>
            </a:r>
            <a:r>
              <a:rPr lang="ko-KR" altLang="en-US" sz="1200" dirty="0" smtClean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2</a:t>
            </a:r>
            <a:r>
              <a:rPr lang="ko-KR" altLang="en-US" sz="1200" dirty="0" smtClean="0">
                <a:latin typeface="맑은 고딕"/>
                <a:ea typeface="맑은 고딕"/>
              </a:rPr>
              <a:t>차 진료기능 충실 및 입원환자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만족도 향상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- </a:t>
            </a:r>
            <a:r>
              <a:rPr lang="ko-KR" altLang="en-US" sz="1200" dirty="0" smtClean="0">
                <a:latin typeface="맑은 고딕"/>
                <a:ea typeface="맑은 고딕"/>
              </a:rPr>
              <a:t>본관 </a:t>
            </a:r>
            <a:r>
              <a:rPr lang="en-US" altLang="ko-KR" sz="1200" dirty="0" smtClean="0">
                <a:latin typeface="맑은 고딕"/>
                <a:ea typeface="맑은 고딕"/>
              </a:rPr>
              <a:t>4</a:t>
            </a:r>
            <a:r>
              <a:rPr lang="ko-KR" altLang="en-US" sz="1200" dirty="0" smtClean="0">
                <a:latin typeface="맑은 고딕"/>
                <a:ea typeface="맑은 고딕"/>
              </a:rPr>
              <a:t>층 옥상 대체병실 증축</a:t>
            </a:r>
            <a:r>
              <a:rPr lang="en-US" altLang="ko-KR" sz="1200" dirty="0" smtClean="0">
                <a:latin typeface="맑은 고딕"/>
                <a:ea typeface="맑은 고딕"/>
              </a:rPr>
              <a:t>, 5</a:t>
            </a:r>
            <a:r>
              <a:rPr lang="ko-KR" altLang="en-US" sz="1200" dirty="0" smtClean="0">
                <a:latin typeface="맑은 고딕"/>
                <a:ea typeface="맑은 고딕"/>
              </a:rPr>
              <a:t>층 일부 및 </a:t>
            </a:r>
            <a:r>
              <a:rPr lang="en-US" altLang="ko-KR" sz="1200" dirty="0" smtClean="0">
                <a:latin typeface="맑은 고딕"/>
                <a:ea typeface="맑은 고딕"/>
              </a:rPr>
              <a:t>6~7</a:t>
            </a:r>
            <a:r>
              <a:rPr lang="ko-KR" altLang="en-US" sz="1200" dirty="0" smtClean="0">
                <a:latin typeface="맑은 고딕"/>
                <a:ea typeface="맑은 고딕"/>
              </a:rPr>
              <a:t>층 입원병실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리모델링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외부 </a:t>
            </a:r>
            <a:r>
              <a:rPr lang="en-US" altLang="ko-KR" sz="1200" dirty="0" smtClean="0">
                <a:latin typeface="맑은 고딕"/>
                <a:ea typeface="맑은 고딕"/>
              </a:rPr>
              <a:t>E/V(</a:t>
            </a:r>
            <a:r>
              <a:rPr lang="ko-KR" altLang="en-US" sz="1200" dirty="0" smtClean="0">
                <a:latin typeface="맑은 고딕"/>
                <a:ea typeface="맑은 고딕"/>
              </a:rPr>
              <a:t>승강기</a:t>
            </a:r>
            <a:r>
              <a:rPr lang="en-US" altLang="ko-KR" sz="1200" dirty="0" smtClean="0">
                <a:latin typeface="맑은 고딕"/>
                <a:ea typeface="맑은 고딕"/>
              </a:rPr>
              <a:t>) </a:t>
            </a:r>
            <a:r>
              <a:rPr lang="ko-KR" altLang="en-US" sz="1200" dirty="0" smtClean="0">
                <a:latin typeface="맑은 고딕"/>
                <a:ea typeface="맑은 고딕"/>
              </a:rPr>
              <a:t>설치</a:t>
            </a:r>
            <a:endParaRPr lang="en-US" altLang="ko-KR" sz="1200" dirty="0" smtClean="0">
              <a:latin typeface="맑은 고딕"/>
              <a:ea typeface="맑은 고딕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000" y="5827120"/>
            <a:ext cx="705675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장비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err="1" smtClean="0">
                <a:latin typeface="맑은 고딕"/>
                <a:ea typeface="맑은 고딕"/>
              </a:rPr>
              <a:t>척추심부근</a:t>
            </a:r>
            <a:r>
              <a:rPr lang="ko-KR" altLang="en-US" sz="1200" b="1" dirty="0" smtClean="0">
                <a:latin typeface="맑은 고딕"/>
                <a:ea typeface="맑은 고딕"/>
              </a:rPr>
              <a:t> 및 균형능력강화시스템 등 </a:t>
            </a:r>
            <a:r>
              <a:rPr lang="en-US" altLang="ko-KR" sz="1200" b="1" dirty="0" smtClean="0">
                <a:latin typeface="맑은 고딕"/>
                <a:ea typeface="맑은 고딕"/>
              </a:rPr>
              <a:t>10</a:t>
            </a:r>
            <a:r>
              <a:rPr lang="ko-KR" altLang="en-US" sz="1200" b="1" dirty="0" smtClean="0">
                <a:latin typeface="맑은 고딕"/>
                <a:ea typeface="맑은 고딕"/>
              </a:rPr>
              <a:t>종 </a:t>
            </a:r>
            <a:r>
              <a:rPr lang="en-US" altLang="ko-KR" sz="1200" b="1" dirty="0" smtClean="0">
                <a:latin typeface="맑은 고딕"/>
                <a:ea typeface="맑은 고딕"/>
              </a:rPr>
              <a:t>18</a:t>
            </a:r>
            <a:r>
              <a:rPr lang="ko-KR" altLang="en-US" sz="1200" b="1" dirty="0" smtClean="0">
                <a:latin typeface="맑은 고딕"/>
                <a:ea typeface="맑은 고딕"/>
              </a:rPr>
              <a:t>품목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(547.5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</p:txBody>
      </p:sp>
      <p:grpSp>
        <p:nvGrpSpPr>
          <p:cNvPr id="7173" name="그룹 7172"/>
          <p:cNvGrpSpPr/>
          <p:nvPr/>
        </p:nvGrpSpPr>
        <p:grpSpPr>
          <a:xfrm>
            <a:off x="572086" y="2692575"/>
            <a:ext cx="7994872" cy="2916000"/>
            <a:chOff x="421160" y="2555512"/>
            <a:chExt cx="7994872" cy="2916000"/>
          </a:xfrm>
        </p:grpSpPr>
        <p:sp>
          <p:nvSpPr>
            <p:cNvPr id="7174" name="직사각형 7173"/>
            <p:cNvSpPr/>
            <p:nvPr/>
          </p:nvSpPr>
          <p:spPr>
            <a:xfrm>
              <a:off x="421160" y="2555512"/>
              <a:ext cx="7994872" cy="2916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218" name="Picture 2" descr="C:\Users\Administrator\Desktop\20220321_140013.jpg\20220321_140013.jpg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9" y="2623053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C:\Users\Administrator\Desktop\20220321_140013.jpg\20220321_140017.jpg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2165" y="2623053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C:\Users\Administrator\Desktop\20220321_140013.jpg\20220321_140035.jpg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9" y="4051469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 descr="C:\Users\Administrator\Desktop\20220321_140013.jpg\20220321_140047.jp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2165" y="4051469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_x231541112" descr="EMB00004fa00b8c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33" b="2625"/>
            <a:stretch>
              <a:fillRect/>
            </a:stretch>
          </p:blipFill>
          <p:spPr bwMode="auto">
            <a:xfrm>
              <a:off x="4531013" y="4258027"/>
              <a:ext cx="3785249" cy="1161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_x231541112" descr="EMB00004fa00b8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9718" y="2863345"/>
              <a:ext cx="3767841" cy="118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TextBox 60"/>
            <p:cNvSpPr txBox="1"/>
            <p:nvPr/>
          </p:nvSpPr>
          <p:spPr>
            <a:xfrm>
              <a:off x="4545013" y="2623053"/>
              <a:ext cx="141995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200" dirty="0" smtClean="0">
                  <a:latin typeface="맑은 고딕"/>
                  <a:ea typeface="맑은 고딕"/>
                </a:rPr>
                <a:t>○ 5</a:t>
              </a:r>
              <a:r>
                <a:rPr lang="ko-KR" altLang="en-US" sz="1200" dirty="0" smtClean="0">
                  <a:latin typeface="맑은 고딕"/>
                  <a:ea typeface="맑은 고딕"/>
                </a:rPr>
                <a:t>층 일부</a:t>
              </a:r>
              <a:endParaRPr lang="en-US" altLang="ko-KR" sz="1200" dirty="0" smtClean="0">
                <a:latin typeface="맑은 고딕"/>
                <a:ea typeface="맑은 고딕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45013" y="4013512"/>
              <a:ext cx="141995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200" dirty="0" smtClean="0">
                  <a:latin typeface="맑은 고딕"/>
                  <a:ea typeface="맑은 고딕"/>
                </a:rPr>
                <a:t>○ 6</a:t>
              </a:r>
              <a:r>
                <a:rPr lang="ko-KR" altLang="en-US" sz="1200" dirty="0" smtClean="0">
                  <a:latin typeface="맑은 고딕"/>
                  <a:ea typeface="맑은 고딕"/>
                </a:rPr>
                <a:t>층</a:t>
              </a:r>
              <a:r>
                <a:rPr lang="en-US" altLang="ko-KR" sz="1200" dirty="0" smtClean="0">
                  <a:latin typeface="맑은 고딕"/>
                  <a:ea typeface="맑은 고딕"/>
                </a:rPr>
                <a:t>~7</a:t>
              </a:r>
              <a:r>
                <a:rPr lang="ko-KR" altLang="en-US" sz="1200" dirty="0" smtClean="0">
                  <a:latin typeface="맑은 고딕"/>
                  <a:ea typeface="맑은 고딕"/>
                </a:rPr>
                <a:t>층</a:t>
              </a:r>
              <a:endParaRPr lang="en-US" altLang="ko-KR" sz="1200" dirty="0" smtClean="0">
                <a:latin typeface="맑은 고딕"/>
                <a:ea typeface="맑은 고딕"/>
              </a:endParaRPr>
            </a:p>
          </p:txBody>
        </p:sp>
      </p:grpSp>
      <p:cxnSp>
        <p:nvCxnSpPr>
          <p:cNvPr id="52" name="직선 연결선 51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53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4" name="그림 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5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4</a:t>
            </a:r>
            <a:r>
              <a:rPr lang="en-US" altLang="ko-KR" sz="1400" b="1" dirty="0" smtClean="0">
                <a:latin typeface="+mj-ea"/>
              </a:rPr>
              <a:t>. 2022~2026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(5</a:t>
            </a:r>
            <a:r>
              <a:rPr lang="ko-KR" altLang="en-US" sz="1400" b="1" dirty="0" smtClean="0">
                <a:latin typeface="+mj-ea"/>
              </a:rPr>
              <a:t>개년</a:t>
            </a:r>
            <a:r>
              <a:rPr lang="en-US" altLang="ko-KR" sz="1400" b="1" dirty="0" smtClean="0">
                <a:latin typeface="+mj-ea"/>
              </a:rPr>
              <a:t>) </a:t>
            </a:r>
            <a:r>
              <a:rPr lang="ko-KR" altLang="en-US" sz="1400" b="1" dirty="0" smtClean="0">
                <a:latin typeface="+mj-ea"/>
              </a:rPr>
              <a:t>추진계획</a:t>
            </a:r>
            <a:endParaRPr lang="ko-KR" altLang="en-US" sz="1400" b="1" dirty="0">
              <a:latin typeface="+mj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0689" y="2306941"/>
            <a:ext cx="807463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전략방향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병동 전체 기능배치에 대한 합리성을 부여한 환경개선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시대 요구에 맞는 치료환경 조성 </a:t>
            </a:r>
            <a:r>
              <a:rPr lang="en-US" altLang="ko-KR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lang="ko-KR" altLang="en-US" sz="1200" dirty="0" smtClean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운영효율성 극대화 등</a:t>
            </a:r>
            <a:endParaRPr lang="en-US" altLang="ko-KR" sz="1200" dirty="0">
              <a:solidFill>
                <a:srgbClr val="0070C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261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- 16 -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336291" y="875764"/>
            <a:ext cx="8615708" cy="307777"/>
            <a:chOff x="336291" y="1106386"/>
            <a:chExt cx="8615708" cy="307777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36291" y="1145181"/>
              <a:ext cx="216000" cy="216000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2291" y="1106386"/>
              <a:ext cx="8399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j-ea"/>
                  <a:ea typeface="+mj-ea"/>
                </a:rPr>
                <a:t>2026</a:t>
              </a:r>
              <a:r>
                <a:rPr lang="ko-KR" altLang="en-US" sz="1400" b="1" dirty="0" smtClean="0">
                  <a:latin typeface="+mj-ea"/>
                  <a:ea typeface="+mj-ea"/>
                </a:rPr>
                <a:t>년 기능보강사업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(10,180</a:t>
              </a:r>
              <a:r>
                <a:rPr lang="ko-KR" altLang="en-US" sz="1400" b="1" dirty="0" err="1" smtClean="0">
                  <a:solidFill>
                    <a:srgbClr val="0070C0"/>
                  </a:solidFill>
                  <a:latin typeface="+mj-ea"/>
                  <a:ea typeface="+mj-ea"/>
                </a:rPr>
                <a:t>백만원</a:t>
              </a:r>
              <a:r>
                <a:rPr lang="en-US" altLang="ko-KR" sz="14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)</a:t>
              </a:r>
              <a:endParaRPr lang="ko-KR" altLang="en-US" sz="14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32000" y="1332000"/>
            <a:ext cx="391464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행정부서 환경개선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(1,444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본관 지상 </a:t>
            </a:r>
            <a:r>
              <a:rPr lang="en-US" altLang="ko-KR" sz="1200" dirty="0" smtClean="0">
                <a:latin typeface="맑은 고딕"/>
                <a:ea typeface="맑은 고딕"/>
              </a:rPr>
              <a:t>4</a:t>
            </a:r>
            <a:r>
              <a:rPr lang="ko-KR" altLang="en-US" sz="1200" dirty="0" smtClean="0">
                <a:latin typeface="맑은 고딕"/>
                <a:ea typeface="맑은 고딕"/>
              </a:rPr>
              <a:t>층 행정부서의 환경개선을 통하여 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업무효율성 및 직원만족도 제고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전반적인 노후시설 개선</a:t>
            </a:r>
            <a:endParaRPr lang="en-US" altLang="ko-KR" sz="1200" dirty="0" smtClean="0">
              <a:latin typeface="맑은 고딕"/>
              <a:ea typeface="맑은 고딕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51033" y="1332000"/>
            <a:ext cx="42275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건강증진센터 확충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(3,166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검진환자 증가추세에 따른 시설개선</a:t>
            </a:r>
            <a:r>
              <a:rPr lang="en-US" altLang="ko-KR" sz="1200" dirty="0" smtClean="0">
                <a:latin typeface="맑은 고딕"/>
                <a:ea typeface="맑은 고딕"/>
              </a:rPr>
              <a:t>(</a:t>
            </a:r>
            <a:r>
              <a:rPr lang="ko-KR" altLang="en-US" sz="1200" dirty="0" smtClean="0">
                <a:latin typeface="맑은 고딕"/>
                <a:ea typeface="맑은 고딕"/>
              </a:rPr>
              <a:t>일부 증축</a:t>
            </a:r>
            <a:r>
              <a:rPr lang="en-US" altLang="ko-KR" sz="1200" dirty="0" smtClean="0"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- </a:t>
            </a:r>
            <a:r>
              <a:rPr lang="ko-KR" altLang="en-US" sz="1200" dirty="0" smtClean="0">
                <a:latin typeface="맑은 고딕"/>
                <a:ea typeface="맑은 고딕"/>
              </a:rPr>
              <a:t>건진 소요시간 단축을 위한 동선 재설계 등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8000" y="5711706"/>
            <a:ext cx="473431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장비</a:t>
            </a:r>
            <a:r>
              <a:rPr lang="en-US" altLang="ko-KR" sz="1200" b="1" dirty="0" smtClean="0">
                <a:latin typeface="맑은 고딕"/>
                <a:ea typeface="맑은 고딕"/>
              </a:rPr>
              <a:t>) CT 1</a:t>
            </a:r>
            <a:r>
              <a:rPr lang="ko-KR" altLang="en-US" sz="1200" b="1" dirty="0" smtClean="0">
                <a:latin typeface="맑은 고딕"/>
                <a:ea typeface="맑은 고딕"/>
              </a:rPr>
              <a:t>종 </a:t>
            </a:r>
            <a:r>
              <a:rPr lang="en-US" altLang="ko-KR" sz="1200" b="1" dirty="0" smtClean="0">
                <a:latin typeface="맑은 고딕"/>
                <a:ea typeface="맑은 고딕"/>
              </a:rPr>
              <a:t>1</a:t>
            </a:r>
            <a:r>
              <a:rPr lang="ko-KR" altLang="en-US" sz="1200" b="1" dirty="0" smtClean="0">
                <a:latin typeface="맑은 고딕"/>
                <a:ea typeface="맑은 고딕"/>
              </a:rPr>
              <a:t>품목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(1,200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21160" y="2304000"/>
            <a:ext cx="3924000" cy="3060000"/>
            <a:chOff x="421160" y="2271416"/>
            <a:chExt cx="3924000" cy="3060000"/>
          </a:xfrm>
        </p:grpSpPr>
        <p:sp>
          <p:nvSpPr>
            <p:cNvPr id="7174" name="직사각형 7173"/>
            <p:cNvSpPr/>
            <p:nvPr/>
          </p:nvSpPr>
          <p:spPr>
            <a:xfrm>
              <a:off x="421160" y="2271416"/>
              <a:ext cx="3924000" cy="3060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2" name="Picture 2" descr="C:\Users\Administrator\Desktop\20220321_140013.jpg\20220321_140231.jpg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000" y="2329660"/>
              <a:ext cx="1872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3" name="Picture 3" descr="C:\Users\Administrator\Desktop\20220321_140013.jpg\20220321_140249.jpg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8046" y="2329660"/>
              <a:ext cx="1872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C:\Users\Administrator\Desktop\20220321_140013.jpg\20220321_140242.jpg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9" y="3838054"/>
              <a:ext cx="1872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5" name="Picture 5" descr="C:\Users\Administrator\Desktop\20220321_140013.jpg\20220321_140254.jp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8046" y="3838054"/>
              <a:ext cx="1872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69" name="그룹 7168"/>
          <p:cNvGrpSpPr/>
          <p:nvPr/>
        </p:nvGrpSpPr>
        <p:grpSpPr>
          <a:xfrm>
            <a:off x="4772032" y="2304000"/>
            <a:ext cx="3924000" cy="1476000"/>
            <a:chOff x="4772032" y="2218148"/>
            <a:chExt cx="3924000" cy="1476000"/>
          </a:xfrm>
        </p:grpSpPr>
        <p:sp>
          <p:nvSpPr>
            <p:cNvPr id="60" name="직사각형 59"/>
            <p:cNvSpPr/>
            <p:nvPr/>
          </p:nvSpPr>
          <p:spPr>
            <a:xfrm>
              <a:off x="4772032" y="2218148"/>
              <a:ext cx="3924000" cy="1476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6" name="Picture 6" descr="C:\Users\Administrator\Desktop\20220321_140013.jpg\20220321_140410.jpg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4506" y="227145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7" name="Picture 7" descr="C:\Users\Administrator\Desktop\20220321_140013.jpg\20220321_140423.jpg"/>
            <p:cNvPicPr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0505" y="2271451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TextBox 57"/>
          <p:cNvSpPr txBox="1"/>
          <p:nvPr/>
        </p:nvSpPr>
        <p:spPr>
          <a:xfrm>
            <a:off x="4752000" y="3960000"/>
            <a:ext cx="42275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latin typeface="맑은 고딕"/>
                <a:ea typeface="맑은 고딕"/>
              </a:rPr>
              <a:t>○ (</a:t>
            </a:r>
            <a:r>
              <a:rPr lang="ko-KR" altLang="en-US" sz="1200" b="1" dirty="0" smtClean="0">
                <a:latin typeface="맑은 고딕"/>
                <a:ea typeface="맑은 고딕"/>
              </a:rPr>
              <a:t>시설</a:t>
            </a:r>
            <a:r>
              <a:rPr lang="en-US" altLang="ko-KR" sz="1200" b="1" dirty="0" smtClean="0">
                <a:latin typeface="맑은 고딕"/>
                <a:ea typeface="맑은 고딕"/>
              </a:rPr>
              <a:t>) </a:t>
            </a:r>
            <a:r>
              <a:rPr lang="ko-KR" altLang="en-US" sz="1200" b="1" dirty="0" smtClean="0">
                <a:latin typeface="맑은 고딕"/>
                <a:ea typeface="맑은 고딕"/>
              </a:rPr>
              <a:t>노후설비 교체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(4,370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맑은 고딕"/>
                <a:ea typeface="맑은 고딕"/>
              </a:rPr>
              <a:t>백만원</a:t>
            </a:r>
            <a:r>
              <a:rPr lang="en-US" altLang="ko-KR" sz="1200" b="1" dirty="0" smtClean="0">
                <a:solidFill>
                  <a:srgbClr val="0070C0"/>
                </a:solidFill>
                <a:latin typeface="맑은 고딕"/>
                <a:ea typeface="맑은 고딕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200" dirty="0" smtClean="0">
                <a:latin typeface="맑은 고딕"/>
                <a:ea typeface="맑은 고딕"/>
              </a:rPr>
              <a:t>    - </a:t>
            </a:r>
            <a:r>
              <a:rPr lang="ko-KR" altLang="en-US" sz="1200" dirty="0" smtClean="0">
                <a:latin typeface="맑은 고딕"/>
                <a:ea typeface="맑은 고딕"/>
              </a:rPr>
              <a:t>공기조화기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승강기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지열히트펌프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시스템 </a:t>
            </a:r>
            <a:r>
              <a:rPr lang="ko-KR" altLang="en-US" sz="1200" dirty="0" smtClean="0">
                <a:latin typeface="맑은 고딕"/>
                <a:ea typeface="맑은 고딕"/>
              </a:rPr>
              <a:t>냉</a:t>
            </a:r>
            <a:r>
              <a:rPr lang="en-US" altLang="ko-KR" sz="1200" dirty="0" smtClean="0">
                <a:latin typeface="맑은 고딕"/>
                <a:ea typeface="맑은 고딕"/>
              </a:rPr>
              <a:t>·</a:t>
            </a:r>
            <a:r>
              <a:rPr lang="ko-KR" altLang="en-US" sz="1200" dirty="0" smtClean="0">
                <a:latin typeface="맑은 고딕"/>
                <a:ea typeface="맑은 고딕"/>
              </a:rPr>
              <a:t>난방기</a:t>
            </a:r>
            <a:endParaRPr lang="en-US" altLang="ko-KR" sz="1200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latin typeface="맑은 고딕"/>
                <a:ea typeface="맑은 고딕"/>
              </a:rPr>
              <a:t>     </a:t>
            </a:r>
            <a:r>
              <a:rPr lang="ko-KR" altLang="en-US" sz="1200" dirty="0" smtClean="0">
                <a:latin typeface="맑은 고딕"/>
                <a:ea typeface="맑은 고딕"/>
              </a:rPr>
              <a:t>각종</a:t>
            </a:r>
            <a:r>
              <a:rPr lang="en-US" altLang="ko-KR" sz="1200" dirty="0" smtClean="0">
                <a:latin typeface="맑은 고딕"/>
                <a:ea typeface="맑은 고딕"/>
              </a:rPr>
              <a:t> </a:t>
            </a:r>
            <a:r>
              <a:rPr lang="ko-KR" altLang="en-US" sz="1200" dirty="0" err="1" smtClean="0">
                <a:latin typeface="맑은 고딕"/>
                <a:ea typeface="맑은 고딕"/>
              </a:rPr>
              <a:t>배기휀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소방장비</a:t>
            </a:r>
            <a:r>
              <a:rPr lang="en-US" altLang="ko-KR" sz="1200" dirty="0" smtClean="0">
                <a:latin typeface="맑은 고딕"/>
                <a:ea typeface="맑은 고딕"/>
              </a:rPr>
              <a:t>, </a:t>
            </a:r>
            <a:r>
              <a:rPr lang="ko-KR" altLang="en-US" sz="1200" dirty="0" smtClean="0">
                <a:latin typeface="맑은 고딕"/>
                <a:ea typeface="맑은 고딕"/>
              </a:rPr>
              <a:t>기계설비 등 교체</a:t>
            </a:r>
            <a:endParaRPr lang="en-US" altLang="ko-KR" sz="1200" dirty="0" smtClean="0"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773600" y="4824000"/>
            <a:ext cx="3924000" cy="1476000"/>
            <a:chOff x="4773600" y="4654135"/>
            <a:chExt cx="3924000" cy="1476000"/>
          </a:xfrm>
        </p:grpSpPr>
        <p:sp>
          <p:nvSpPr>
            <p:cNvPr id="59" name="직사각형 58"/>
            <p:cNvSpPr/>
            <p:nvPr/>
          </p:nvSpPr>
          <p:spPr>
            <a:xfrm>
              <a:off x="4773600" y="4654135"/>
              <a:ext cx="3924000" cy="1476000"/>
            </a:xfrm>
            <a:prstGeom prst="rect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48" name="_x231542552" descr="EMB00004fa00b92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4506" y="4708135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0" name="_x231541832" descr="EMB00004fa00b95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988" y="4708135"/>
              <a:ext cx="1872000" cy="13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6" name="직선 연결선 55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/>
          <p:cNvGrpSpPr/>
          <p:nvPr/>
        </p:nvGrpSpPr>
        <p:grpSpPr>
          <a:xfrm>
            <a:off x="6261060" y="116673"/>
            <a:ext cx="2728491" cy="453269"/>
            <a:chOff x="2404116" y="3421325"/>
            <a:chExt cx="2728491" cy="453269"/>
          </a:xfrm>
        </p:grpSpPr>
        <p:sp>
          <p:nvSpPr>
            <p:cNvPr id="61" name="모서리가 둥근 직사각형 60"/>
            <p:cNvSpPr/>
            <p:nvPr/>
          </p:nvSpPr>
          <p:spPr>
            <a:xfrm>
              <a:off x="2453805" y="3622594"/>
              <a:ext cx="864000" cy="252000"/>
            </a:xfrm>
            <a:prstGeom prst="roundRect">
              <a:avLst/>
            </a:prstGeom>
            <a:solidFill>
              <a:srgbClr val="40C2C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404116" y="3630738"/>
              <a:ext cx="9570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공공의료강화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모서리가 둥근 직사각형 62"/>
            <p:cNvSpPr/>
            <p:nvPr/>
          </p:nvSpPr>
          <p:spPr>
            <a:xfrm>
              <a:off x="3361206" y="3622594"/>
              <a:ext cx="864000" cy="252000"/>
            </a:xfrm>
            <a:prstGeom prst="roundRect">
              <a:avLst/>
            </a:prstGeom>
            <a:solidFill>
              <a:srgbClr val="409DE2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379958" y="3630738"/>
              <a:ext cx="8264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내부효율화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모서리가 둥근 직사각형 64"/>
            <p:cNvSpPr/>
            <p:nvPr/>
          </p:nvSpPr>
          <p:spPr>
            <a:xfrm>
              <a:off x="4268607" y="3622594"/>
              <a:ext cx="864000" cy="252000"/>
            </a:xfrm>
            <a:prstGeom prst="roundRect">
              <a:avLst/>
            </a:prstGeom>
            <a:solidFill>
              <a:srgbClr val="105CAA">
                <a:alpha val="90000"/>
              </a:srgbClr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306159" y="3630738"/>
              <a:ext cx="78889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 fontAlgn="base" latinLnBrk="0"/>
              <a:r>
                <a:rPr lang="ko-KR" altLang="en-US" sz="9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경영개선</a:t>
              </a:r>
              <a:endParaRPr lang="ko-KR" altLang="en-US" sz="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9377" y="3421325"/>
              <a:ext cx="2700000" cy="201269"/>
            </a:xfrm>
            <a:prstGeom prst="rect">
              <a:avLst/>
            </a:prstGeom>
          </p:spPr>
        </p:pic>
      </p:grpSp>
      <p:pic>
        <p:nvPicPr>
          <p:cNvPr id="68" name="그림 6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"/>
            <a:ext cx="337346" cy="324000"/>
          </a:xfrm>
          <a:prstGeom prst="rect">
            <a:avLst/>
          </a:prstGeom>
        </p:spPr>
      </p:pic>
      <p:sp>
        <p:nvSpPr>
          <p:cNvPr id="69" name="TextBox 5"/>
          <p:cNvSpPr txBox="1"/>
          <p:nvPr/>
        </p:nvSpPr>
        <p:spPr>
          <a:xfrm>
            <a:off x="403404" y="277793"/>
            <a:ext cx="4434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+mj-ea"/>
              </a:rPr>
              <a:t>4</a:t>
            </a:r>
            <a:r>
              <a:rPr lang="en-US" altLang="ko-KR" sz="1400" b="1" dirty="0" smtClean="0">
                <a:latin typeface="+mj-ea"/>
              </a:rPr>
              <a:t>. 2022~2026</a:t>
            </a:r>
            <a:r>
              <a:rPr lang="ko-KR" altLang="en-US" sz="1400" b="1" dirty="0" smtClean="0">
                <a:latin typeface="+mj-ea"/>
              </a:rPr>
              <a:t>년</a:t>
            </a:r>
            <a:r>
              <a:rPr lang="en-US" altLang="ko-KR" sz="1400" b="1" dirty="0" smtClean="0">
                <a:latin typeface="+mj-ea"/>
              </a:rPr>
              <a:t>(5</a:t>
            </a:r>
            <a:r>
              <a:rPr lang="ko-KR" altLang="en-US" sz="1400" b="1" dirty="0" smtClean="0">
                <a:latin typeface="+mj-ea"/>
              </a:rPr>
              <a:t>개년</a:t>
            </a:r>
            <a:r>
              <a:rPr lang="en-US" altLang="ko-KR" sz="1400" b="1" dirty="0" smtClean="0">
                <a:latin typeface="+mj-ea"/>
              </a:rPr>
              <a:t>) </a:t>
            </a:r>
            <a:r>
              <a:rPr lang="ko-KR" altLang="en-US" sz="1400" b="1" dirty="0" smtClean="0">
                <a:latin typeface="+mj-ea"/>
              </a:rPr>
              <a:t>추진계획</a:t>
            </a:r>
            <a:endParaRPr lang="ko-KR" altLang="en-US" sz="14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2999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0" y="1116000"/>
            <a:ext cx="2772000" cy="2666473"/>
            <a:chOff x="0" y="1116000"/>
            <a:chExt cx="2772000" cy="2666473"/>
          </a:xfrm>
        </p:grpSpPr>
        <p:grpSp>
          <p:nvGrpSpPr>
            <p:cNvPr id="45" name="그룹 44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47" name="그룹 46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</p:grpSpPr>
            <p:sp>
              <p:nvSpPr>
                <p:cNvPr id="63" name="직사각형 62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직각 삼각형 63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8" name="그룹 47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61" name="직사각형 60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직각 삼각형 61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9" name="그룹 48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59" name="직사각형 58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직각 삼각형 59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0" name="그룹 49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</p:grpSpPr>
            <p:sp>
              <p:nvSpPr>
                <p:cNvPr id="57" name="직사각형 5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직각 삼각형 5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1" name="그룹 50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</p:grpSpPr>
            <p:sp>
              <p:nvSpPr>
                <p:cNvPr id="55" name="직사각형 54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solidFill>
                  <a:srgbClr val="40C2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직각 삼각형 55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solidFill>
                  <a:srgbClr val="38AE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2" name="그룹 51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53" name="직사각형 52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직각 삼각형 53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46" name="직사각형 45"/>
            <p:cNvSpPr/>
            <p:nvPr/>
          </p:nvSpPr>
          <p:spPr>
            <a:xfrm>
              <a:off x="0" y="1116000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2613650"/>
            <a:ext cx="9144000" cy="2267360"/>
            <a:chOff x="0" y="2613650"/>
            <a:chExt cx="9144000" cy="2267360"/>
          </a:xfrm>
        </p:grpSpPr>
        <p:sp>
          <p:nvSpPr>
            <p:cNvPr id="5" name="TextBox 4"/>
            <p:cNvSpPr txBox="1"/>
            <p:nvPr/>
          </p:nvSpPr>
          <p:spPr>
            <a:xfrm>
              <a:off x="6481520" y="3382757"/>
              <a:ext cx="22135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경청해 주셔서 감사합니다</a:t>
              </a:r>
              <a:r>
                <a:rPr lang="en-US" altLang="ko-KR" sz="1400" b="1" spc="-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.</a:t>
              </a:r>
              <a:endParaRPr lang="ko-KR" altLang="en-US" sz="14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94697" y="3902281"/>
              <a:ext cx="3570694" cy="978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전라북도 남원시 충정로 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365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☎ 063-620-1114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www.namwonmed.or.kr</a:t>
              </a:r>
              <a:endPara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 flipV="1">
              <a:off x="0" y="3786562"/>
              <a:ext cx="9144000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011" y="2613650"/>
              <a:ext cx="1361914" cy="27522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600017" y="2753918"/>
              <a:ext cx="39604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Thank You</a:t>
              </a:r>
              <a:endPara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4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1141</TotalTime>
  <Words>1955</Words>
  <Application>Microsoft Office PowerPoint</Application>
  <PresentationFormat>화면 슬라이드 쇼(4:3)</PresentationFormat>
  <Paragraphs>353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omseback@hanmail.net</dc:creator>
  <cp:lastModifiedBy>Windows 사용자</cp:lastModifiedBy>
  <cp:revision>149</cp:revision>
  <cp:lastPrinted>2022-03-21T04:33:23Z</cp:lastPrinted>
  <dcterms:created xsi:type="dcterms:W3CDTF">2022-02-19T00:55:34Z</dcterms:created>
  <dcterms:modified xsi:type="dcterms:W3CDTF">2022-05-27T01:03:43Z</dcterms:modified>
</cp:coreProperties>
</file>